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65" r:id="rId2"/>
    <p:sldId id="266" r:id="rId3"/>
    <p:sldId id="268" r:id="rId4"/>
    <p:sldId id="269" r:id="rId5"/>
    <p:sldId id="270" r:id="rId6"/>
    <p:sldId id="272" r:id="rId7"/>
    <p:sldId id="283" r:id="rId8"/>
    <p:sldId id="284" r:id="rId9"/>
    <p:sldId id="275" r:id="rId10"/>
    <p:sldId id="271" r:id="rId11"/>
    <p:sldId id="273" r:id="rId12"/>
    <p:sldId id="276" r:id="rId13"/>
    <p:sldId id="277" r:id="rId14"/>
    <p:sldId id="278" r:id="rId15"/>
    <p:sldId id="279" r:id="rId16"/>
    <p:sldId id="280" r:id="rId17"/>
    <p:sldId id="281" r:id="rId18"/>
    <p:sldId id="274" r:id="rId19"/>
  </p:sldIdLst>
  <p:sldSz cx="18288000" cy="10287000"/>
  <p:notesSz cx="6858000" cy="9144000"/>
  <p:embeddedFontLst>
    <p:embeddedFont>
      <p:font typeface="Poppins" panose="00000500000000000000" pitchFamily="2" charset="0"/>
      <p:regular r:id="rId21"/>
      <p:bold r:id="rId22"/>
      <p:italic r:id="rId23"/>
      <p:boldItalic r:id="rId24"/>
    </p:embeddedFont>
    <p:embeddedFont>
      <p:font typeface="Raleway Ultra-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BFC1A0A-E820-44DF-893C-380532AAC467}">
          <p14:sldIdLst>
            <p14:sldId id="265"/>
            <p14:sldId id="266"/>
          </p14:sldIdLst>
        </p14:section>
        <p14:section name="Untitled Section" id="{7092967B-E056-4A33-9985-06CE3C688E12}">
          <p14:sldIdLst>
            <p14:sldId id="268"/>
            <p14:sldId id="269"/>
            <p14:sldId id="270"/>
            <p14:sldId id="272"/>
            <p14:sldId id="283"/>
            <p14:sldId id="284"/>
            <p14:sldId id="275"/>
            <p14:sldId id="271"/>
            <p14:sldId id="273"/>
            <p14:sldId id="276"/>
            <p14:sldId id="277"/>
            <p14:sldId id="278"/>
            <p14:sldId id="279"/>
            <p14:sldId id="280"/>
            <p14:sldId id="281"/>
            <p14:sldId id="27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168"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694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sanna Reddy" userId="618da07649233c3b" providerId="LiveId" clId="{106DA6B9-D45C-4285-9876-5950B50B3463}"/>
    <pc:docChg chg="delSld modSld sldOrd modSection">
      <pc:chgData name="Prasanna Reddy" userId="618da07649233c3b" providerId="LiveId" clId="{106DA6B9-D45C-4285-9876-5950B50B3463}" dt="2025-06-08T17:02:04.361" v="120" actId="47"/>
      <pc:docMkLst>
        <pc:docMk/>
      </pc:docMkLst>
      <pc:sldChg chg="modSp mod">
        <pc:chgData name="Prasanna Reddy" userId="618da07649233c3b" providerId="LiveId" clId="{106DA6B9-D45C-4285-9876-5950B50B3463}" dt="2025-06-08T16:42:33.445" v="115"/>
        <pc:sldMkLst>
          <pc:docMk/>
          <pc:sldMk cId="0" sldId="266"/>
        </pc:sldMkLst>
        <pc:spChg chg="mod">
          <ac:chgData name="Prasanna Reddy" userId="618da07649233c3b" providerId="LiveId" clId="{106DA6B9-D45C-4285-9876-5950B50B3463}" dt="2025-06-08T16:42:33.445" v="115"/>
          <ac:spMkLst>
            <pc:docMk/>
            <pc:sldMk cId="0" sldId="266"/>
            <ac:spMk id="12" creationId="{00000000-0000-0000-0000-000000000000}"/>
          </ac:spMkLst>
        </pc:spChg>
      </pc:sldChg>
      <pc:sldChg chg="addSp delSp modSp mod">
        <pc:chgData name="Prasanna Reddy" userId="618da07649233c3b" providerId="LiveId" clId="{106DA6B9-D45C-4285-9876-5950B50B3463}" dt="2025-06-08T16:42:06.110" v="114" actId="1076"/>
        <pc:sldMkLst>
          <pc:docMk/>
          <pc:sldMk cId="0" sldId="271"/>
        </pc:sldMkLst>
        <pc:spChg chg="add">
          <ac:chgData name="Prasanna Reddy" userId="618da07649233c3b" providerId="LiveId" clId="{106DA6B9-D45C-4285-9876-5950B50B3463}" dt="2025-06-08T16:29:58.724" v="27"/>
          <ac:spMkLst>
            <pc:docMk/>
            <pc:sldMk cId="0" sldId="271"/>
            <ac:spMk id="2" creationId="{0A5562A5-3EDA-B2C6-5E0B-311B089AAA4D}"/>
          </ac:spMkLst>
        </pc:spChg>
        <pc:spChg chg="add">
          <ac:chgData name="Prasanna Reddy" userId="618da07649233c3b" providerId="LiveId" clId="{106DA6B9-D45C-4285-9876-5950B50B3463}" dt="2025-06-08T16:29:58.724" v="27"/>
          <ac:spMkLst>
            <pc:docMk/>
            <pc:sldMk cId="0" sldId="271"/>
            <ac:spMk id="3" creationId="{9E9CD502-40CD-E845-6297-E076561F2858}"/>
          </ac:spMkLst>
        </pc:spChg>
        <pc:spChg chg="add">
          <ac:chgData name="Prasanna Reddy" userId="618da07649233c3b" providerId="LiveId" clId="{106DA6B9-D45C-4285-9876-5950B50B3463}" dt="2025-06-08T16:29:58.724" v="27"/>
          <ac:spMkLst>
            <pc:docMk/>
            <pc:sldMk cId="0" sldId="271"/>
            <ac:spMk id="4" creationId="{E2473CD8-1E0C-2CA4-63B2-984EBE103A6F}"/>
          </ac:spMkLst>
        </pc:spChg>
        <pc:spChg chg="add del mod">
          <ac:chgData name="Prasanna Reddy" userId="618da07649233c3b" providerId="LiveId" clId="{106DA6B9-D45C-4285-9876-5950B50B3463}" dt="2025-06-08T16:30:32.079" v="33" actId="478"/>
          <ac:spMkLst>
            <pc:docMk/>
            <pc:sldMk cId="0" sldId="271"/>
            <ac:spMk id="5" creationId="{436B19F7-A940-AA53-DF20-9DE4CE74E278}"/>
          </ac:spMkLst>
        </pc:spChg>
        <pc:spChg chg="add">
          <ac:chgData name="Prasanna Reddy" userId="618da07649233c3b" providerId="LiveId" clId="{106DA6B9-D45C-4285-9876-5950B50B3463}" dt="2025-06-08T16:30:24.207" v="31"/>
          <ac:spMkLst>
            <pc:docMk/>
            <pc:sldMk cId="0" sldId="271"/>
            <ac:spMk id="6" creationId="{FC53C1C9-1759-E1DD-B919-E478A78A6069}"/>
          </ac:spMkLst>
        </pc:spChg>
        <pc:spChg chg="add">
          <ac:chgData name="Prasanna Reddy" userId="618da07649233c3b" providerId="LiveId" clId="{106DA6B9-D45C-4285-9876-5950B50B3463}" dt="2025-06-08T16:30:24.207" v="31"/>
          <ac:spMkLst>
            <pc:docMk/>
            <pc:sldMk cId="0" sldId="271"/>
            <ac:spMk id="7" creationId="{9E14E1FF-84D4-5A15-CCEC-4560443697B7}"/>
          </ac:spMkLst>
        </pc:spChg>
        <pc:spChg chg="add">
          <ac:chgData name="Prasanna Reddy" userId="618da07649233c3b" providerId="LiveId" clId="{106DA6B9-D45C-4285-9876-5950B50B3463}" dt="2025-06-08T16:30:24.207" v="31"/>
          <ac:spMkLst>
            <pc:docMk/>
            <pc:sldMk cId="0" sldId="271"/>
            <ac:spMk id="8" creationId="{ABE5E6CC-272F-0934-B85D-DE778A7A3183}"/>
          </ac:spMkLst>
        </pc:spChg>
        <pc:spChg chg="add del">
          <ac:chgData name="Prasanna Reddy" userId="618da07649233c3b" providerId="LiveId" clId="{106DA6B9-D45C-4285-9876-5950B50B3463}" dt="2025-06-08T16:30:32.079" v="33" actId="478"/>
          <ac:spMkLst>
            <pc:docMk/>
            <pc:sldMk cId="0" sldId="271"/>
            <ac:spMk id="9" creationId="{1F0D0140-0D74-5764-5BE6-4DAAEDB1157E}"/>
          </ac:spMkLst>
        </pc:spChg>
        <pc:spChg chg="add del">
          <ac:chgData name="Prasanna Reddy" userId="618da07649233c3b" providerId="LiveId" clId="{106DA6B9-D45C-4285-9876-5950B50B3463}" dt="2025-06-08T16:30:32.079" v="33" actId="478"/>
          <ac:spMkLst>
            <pc:docMk/>
            <pc:sldMk cId="0" sldId="271"/>
            <ac:spMk id="10" creationId="{0DC0C1F3-2C89-B2C2-6407-C647F33A0333}"/>
          </ac:spMkLst>
        </pc:spChg>
        <pc:spChg chg="add del">
          <ac:chgData name="Prasanna Reddy" userId="618da07649233c3b" providerId="LiveId" clId="{106DA6B9-D45C-4285-9876-5950B50B3463}" dt="2025-06-08T16:30:32.079" v="33" actId="478"/>
          <ac:spMkLst>
            <pc:docMk/>
            <pc:sldMk cId="0" sldId="271"/>
            <ac:spMk id="11" creationId="{A131746E-119D-A0AA-6E42-D4D2E15D7286}"/>
          </ac:spMkLst>
        </pc:spChg>
        <pc:spChg chg="add mod">
          <ac:chgData name="Prasanna Reddy" userId="618da07649233c3b" providerId="LiveId" clId="{106DA6B9-D45C-4285-9876-5950B50B3463}" dt="2025-06-08T16:31:11.370" v="44" actId="1076"/>
          <ac:spMkLst>
            <pc:docMk/>
            <pc:sldMk cId="0" sldId="271"/>
            <ac:spMk id="12" creationId="{A0FF1BA8-977F-A18E-EDDD-9EB06975805A}"/>
          </ac:spMkLst>
        </pc:spChg>
        <pc:spChg chg="add mod">
          <ac:chgData name="Prasanna Reddy" userId="618da07649233c3b" providerId="LiveId" clId="{106DA6B9-D45C-4285-9876-5950B50B3463}" dt="2025-06-08T16:31:11.370" v="44" actId="1076"/>
          <ac:spMkLst>
            <pc:docMk/>
            <pc:sldMk cId="0" sldId="271"/>
            <ac:spMk id="13" creationId="{8BE864CE-9D9D-D7F6-E095-038106E88796}"/>
          </ac:spMkLst>
        </pc:spChg>
        <pc:spChg chg="add mod">
          <ac:chgData name="Prasanna Reddy" userId="618da07649233c3b" providerId="LiveId" clId="{106DA6B9-D45C-4285-9876-5950B50B3463}" dt="2025-06-08T16:31:11.370" v="44" actId="1076"/>
          <ac:spMkLst>
            <pc:docMk/>
            <pc:sldMk cId="0" sldId="271"/>
            <ac:spMk id="14" creationId="{E61D6716-BD95-98BF-648D-BC9198E5AB5C}"/>
          </ac:spMkLst>
        </pc:spChg>
        <pc:spChg chg="add del mod">
          <ac:chgData name="Prasanna Reddy" userId="618da07649233c3b" providerId="LiveId" clId="{106DA6B9-D45C-4285-9876-5950B50B3463}" dt="2025-06-08T16:34:32.823" v="70"/>
          <ac:spMkLst>
            <pc:docMk/>
            <pc:sldMk cId="0" sldId="271"/>
            <ac:spMk id="15" creationId="{96F813FE-3E72-7D1E-D481-CAA947DEDE18}"/>
          </ac:spMkLst>
        </pc:spChg>
        <pc:spChg chg="add mod">
          <ac:chgData name="Prasanna Reddy" userId="618da07649233c3b" providerId="LiveId" clId="{106DA6B9-D45C-4285-9876-5950B50B3463}" dt="2025-06-08T16:38:08.779" v="78" actId="14100"/>
          <ac:spMkLst>
            <pc:docMk/>
            <pc:sldMk cId="0" sldId="271"/>
            <ac:spMk id="17" creationId="{D6714966-2122-1C99-75C2-B3606BD0DDA6}"/>
          </ac:spMkLst>
        </pc:spChg>
        <pc:spChg chg="add mod">
          <ac:chgData name="Prasanna Reddy" userId="618da07649233c3b" providerId="LiveId" clId="{106DA6B9-D45C-4285-9876-5950B50B3463}" dt="2025-06-08T16:42:06.110" v="114" actId="1076"/>
          <ac:spMkLst>
            <pc:docMk/>
            <pc:sldMk cId="0" sldId="271"/>
            <ac:spMk id="20" creationId="{55E62850-9A40-BA43-878A-C6EAD799D3D3}"/>
          </ac:spMkLst>
        </pc:spChg>
        <pc:spChg chg="add del mod">
          <ac:chgData name="Prasanna Reddy" userId="618da07649233c3b" providerId="LiveId" clId="{106DA6B9-D45C-4285-9876-5950B50B3463}" dt="2025-06-08T16:40:06.849" v="93" actId="478"/>
          <ac:spMkLst>
            <pc:docMk/>
            <pc:sldMk cId="0" sldId="271"/>
            <ac:spMk id="23" creationId="{CC16E5BD-1965-1B21-E80C-877108232DE8}"/>
          </ac:spMkLst>
        </pc:spChg>
        <pc:spChg chg="add del">
          <ac:chgData name="Prasanna Reddy" userId="618da07649233c3b" providerId="LiveId" clId="{106DA6B9-D45C-4285-9876-5950B50B3463}" dt="2025-06-08T16:40:06.849" v="93" actId="478"/>
          <ac:spMkLst>
            <pc:docMk/>
            <pc:sldMk cId="0" sldId="271"/>
            <ac:spMk id="24" creationId="{4BB41383-76D4-8111-C449-34C6A458141F}"/>
          </ac:spMkLst>
        </pc:spChg>
        <pc:spChg chg="add mod">
          <ac:chgData name="Prasanna Reddy" userId="618da07649233c3b" providerId="LiveId" clId="{106DA6B9-D45C-4285-9876-5950B50B3463}" dt="2025-06-08T16:40:34.936" v="96"/>
          <ac:spMkLst>
            <pc:docMk/>
            <pc:sldMk cId="0" sldId="271"/>
            <ac:spMk id="25" creationId="{73DD5CD6-599F-E7B9-DD0E-1AD15AA476FD}"/>
          </ac:spMkLst>
        </pc:spChg>
      </pc:sldChg>
      <pc:sldChg chg="modSp mod">
        <pc:chgData name="Prasanna Reddy" userId="618da07649233c3b" providerId="LiveId" clId="{106DA6B9-D45C-4285-9876-5950B50B3463}" dt="2025-06-08T16:34:41.695" v="72" actId="1076"/>
        <pc:sldMkLst>
          <pc:docMk/>
          <pc:sldMk cId="448454099" sldId="275"/>
        </pc:sldMkLst>
        <pc:spChg chg="mod">
          <ac:chgData name="Prasanna Reddy" userId="618da07649233c3b" providerId="LiveId" clId="{106DA6B9-D45C-4285-9876-5950B50B3463}" dt="2025-06-08T16:34:41.695" v="72" actId="1076"/>
          <ac:spMkLst>
            <pc:docMk/>
            <pc:sldMk cId="448454099" sldId="275"/>
            <ac:spMk id="4" creationId="{94DB8975-4977-967B-689E-D07A30B3BF5B}"/>
          </ac:spMkLst>
        </pc:spChg>
      </pc:sldChg>
      <pc:sldChg chg="modSp mod">
        <pc:chgData name="Prasanna Reddy" userId="618da07649233c3b" providerId="LiveId" clId="{106DA6B9-D45C-4285-9876-5950B50B3463}" dt="2025-06-08T17:01:57.936" v="119" actId="207"/>
        <pc:sldMkLst>
          <pc:docMk/>
          <pc:sldMk cId="150636589" sldId="281"/>
        </pc:sldMkLst>
        <pc:spChg chg="mod">
          <ac:chgData name="Prasanna Reddy" userId="618da07649233c3b" providerId="LiveId" clId="{106DA6B9-D45C-4285-9876-5950B50B3463}" dt="2025-06-08T17:01:57.936" v="119" actId="207"/>
          <ac:spMkLst>
            <pc:docMk/>
            <pc:sldMk cId="150636589" sldId="281"/>
            <ac:spMk id="2" creationId="{B8A31350-ECA1-449E-7F8D-2FFB0F1E909A}"/>
          </ac:spMkLst>
        </pc:spChg>
      </pc:sldChg>
      <pc:sldChg chg="del">
        <pc:chgData name="Prasanna Reddy" userId="618da07649233c3b" providerId="LiveId" clId="{106DA6B9-D45C-4285-9876-5950B50B3463}" dt="2025-06-08T17:02:04.361" v="120" actId="47"/>
        <pc:sldMkLst>
          <pc:docMk/>
          <pc:sldMk cId="2200959194" sldId="282"/>
        </pc:sldMkLst>
      </pc:sldChg>
      <pc:sldChg chg="addSp delSp modSp mod ord">
        <pc:chgData name="Prasanna Reddy" userId="618da07649233c3b" providerId="LiveId" clId="{106DA6B9-D45C-4285-9876-5950B50B3463}" dt="2025-06-08T16:34:43.757" v="74"/>
        <pc:sldMkLst>
          <pc:docMk/>
          <pc:sldMk cId="874745134" sldId="284"/>
        </pc:sldMkLst>
        <pc:spChg chg="del mod">
          <ac:chgData name="Prasanna Reddy" userId="618da07649233c3b" providerId="LiveId" clId="{106DA6B9-D45C-4285-9876-5950B50B3463}" dt="2025-06-08T16:28:34.920" v="22"/>
          <ac:spMkLst>
            <pc:docMk/>
            <pc:sldMk cId="874745134" sldId="284"/>
            <ac:spMk id="4" creationId="{A5741A8B-865B-F74E-E31E-94B89982FA11}"/>
          </ac:spMkLst>
        </pc:spChg>
        <pc:picChg chg="add mod">
          <ac:chgData name="Prasanna Reddy" userId="618da07649233c3b" providerId="LiveId" clId="{106DA6B9-D45C-4285-9876-5950B50B3463}" dt="2025-06-08T16:28:57.935" v="26" actId="1076"/>
          <ac:picMkLst>
            <pc:docMk/>
            <pc:sldMk cId="874745134" sldId="284"/>
            <ac:picMk id="1026" creationId="{98BE2B35-2465-0798-017B-32B2C8DA7CE4}"/>
          </ac:picMkLst>
        </pc:picChg>
      </pc:sldChg>
    </pc:docChg>
  </pc:docChgLst>
</pc:chgInfo>
</file>

<file path=ppt/media/image1.png>
</file>

<file path=ppt/media/image10.png>
</file>

<file path=ppt/media/image11.svg>
</file>

<file path=ppt/media/image12.png>
</file>

<file path=ppt/media/image13.svg>
</file>

<file path=ppt/media/image14.jpeg>
</file>

<file path=ppt/media/image15.png>
</file>

<file path=ppt/media/image16.jpeg>
</file>

<file path=ppt/media/image17.png>
</file>

<file path=ppt/media/image18.svg>
</file>

<file path=ppt/media/image19.jpeg>
</file>

<file path=ppt/media/image2.png>
</file>

<file path=ppt/media/image3.svg>
</file>

<file path=ppt/media/image4.png>
</file>

<file path=ppt/media/image5.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58817C-88C6-4FC7-9230-F18673A94381}" type="datetimeFigureOut">
              <a:rPr lang="en-IN" smtClean="0"/>
              <a:t>08-06-2025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DD3EF4-0DF0-48E8-88E8-E8183ED3D971}" type="slidenum">
              <a:rPr lang="en-IN" smtClean="0"/>
              <a:t>‹#›</a:t>
            </a:fld>
            <a:endParaRPr lang="en-IN"/>
          </a:p>
        </p:txBody>
      </p:sp>
    </p:spTree>
    <p:extLst>
      <p:ext uri="{BB962C8B-B14F-4D97-AF65-F5344CB8AC3E}">
        <p14:creationId xmlns:p14="http://schemas.microsoft.com/office/powerpoint/2010/main" val="4043620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4DD3EF4-0DF0-48E8-88E8-E8183ED3D971}" type="slidenum">
              <a:rPr lang="en-IN" smtClean="0"/>
              <a:t>10</a:t>
            </a:fld>
            <a:endParaRPr lang="en-IN"/>
          </a:p>
        </p:txBody>
      </p:sp>
    </p:spTree>
    <p:extLst>
      <p:ext uri="{BB962C8B-B14F-4D97-AF65-F5344CB8AC3E}">
        <p14:creationId xmlns:p14="http://schemas.microsoft.com/office/powerpoint/2010/main" val="2113467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
        <p:nvSpPr>
          <p:cNvPr id="6" name="Freeform 8">
            <a:extLst>
              <a:ext uri="{FF2B5EF4-FFF2-40B4-BE49-F238E27FC236}">
                <a16:creationId xmlns:a16="http://schemas.microsoft.com/office/drawing/2014/main" id="{169F40CC-7C79-6EC8-924D-C1EF617DDBC6}"/>
              </a:ext>
            </a:extLst>
          </p:cNvPr>
          <p:cNvSpPr/>
          <p:nvPr userDrawn="1"/>
        </p:nvSpPr>
        <p:spPr>
          <a:xfrm>
            <a:off x="15773400" y="114300"/>
            <a:ext cx="2363346" cy="1019175"/>
          </a:xfrm>
          <a:custGeom>
            <a:avLst/>
            <a:gdLst/>
            <a:ahLst/>
            <a:cxnLst/>
            <a:rect l="l" t="t" r="r" b="b"/>
            <a:pathLst>
              <a:path w="2887738" h="1445202">
                <a:moveTo>
                  <a:pt x="0" y="0"/>
                </a:moveTo>
                <a:lnTo>
                  <a:pt x="2887738" y="0"/>
                </a:lnTo>
                <a:lnTo>
                  <a:pt x="2887738" y="1445202"/>
                </a:lnTo>
                <a:lnTo>
                  <a:pt x="0" y="1445202"/>
                </a:lnTo>
                <a:lnTo>
                  <a:pt x="0" y="0"/>
                </a:lnTo>
                <a:close/>
              </a:path>
            </a:pathLst>
          </a:custGeom>
          <a:blipFill>
            <a:blip r:embed="rId2"/>
            <a:stretch>
              <a:fillRect/>
            </a:stretch>
          </a:blipFill>
        </p:spPr>
        <p:txBody>
          <a:bodyPr/>
          <a:lstStyle/>
          <a:p>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8.sv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9.svg"/><Relationship Id="rId7"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7.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3.sv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9.svg"/><Relationship Id="rId7"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5.xml"/><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Freeform 2"/>
          <p:cNvSpPr/>
          <p:nvPr/>
        </p:nvSpPr>
        <p:spPr>
          <a:xfrm>
            <a:off x="-9832" y="6567960"/>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9884352" y="-5341380"/>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4"/>
            <a:stretch>
              <a:fillRect/>
            </a:stretch>
          </a:blipFill>
          <a:ln cap="sq">
            <a:noFill/>
            <a:prstDash val="solid"/>
            <a:miter/>
          </a:ln>
        </p:spPr>
        <p:txBody>
          <a:bodyPr/>
          <a:lstStyle/>
          <a:p>
            <a:endParaRPr lang="en-US"/>
          </a:p>
        </p:txBody>
      </p:sp>
      <p:sp>
        <p:nvSpPr>
          <p:cNvPr id="4" name="Freeform 4"/>
          <p:cNvSpPr/>
          <p:nvPr/>
        </p:nvSpPr>
        <p:spPr>
          <a:xfrm rot="16200000">
            <a:off x="14561581" y="6560579"/>
            <a:ext cx="3719041" cy="3733799"/>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dirty="0"/>
          </a:p>
        </p:txBody>
      </p:sp>
      <p:sp>
        <p:nvSpPr>
          <p:cNvPr id="5" name="TextBox 5"/>
          <p:cNvSpPr txBox="1"/>
          <p:nvPr/>
        </p:nvSpPr>
        <p:spPr>
          <a:xfrm>
            <a:off x="4724400" y="4597195"/>
            <a:ext cx="9535928" cy="1218282"/>
          </a:xfrm>
          <a:prstGeom prst="rect">
            <a:avLst/>
          </a:prstGeom>
        </p:spPr>
        <p:txBody>
          <a:bodyPr wrap="square" lIns="0" tIns="0" rIns="0" bIns="0" rtlCol="0" anchor="t">
            <a:spAutoFit/>
          </a:bodyPr>
          <a:lstStyle/>
          <a:p>
            <a:pPr algn="l">
              <a:lnSpc>
                <a:spcPts val="9450"/>
              </a:lnSpc>
            </a:pPr>
            <a:r>
              <a:rPr lang="en-US" sz="9000" b="1" dirty="0">
                <a:solidFill>
                  <a:srgbClr val="5271FF"/>
                </a:solidFill>
                <a:latin typeface="Raleway Ultra-Bold"/>
                <a:ea typeface="Raleway Ultra-Bold"/>
                <a:cs typeface="Raleway Ultra-Bold"/>
                <a:sym typeface="Raleway Ultra-Bold"/>
              </a:rPr>
              <a:t>Agentic Creators</a:t>
            </a:r>
          </a:p>
        </p:txBody>
      </p:sp>
      <p:sp>
        <p:nvSpPr>
          <p:cNvPr id="6" name="Freeform 6"/>
          <p:cNvSpPr/>
          <p:nvPr/>
        </p:nvSpPr>
        <p:spPr>
          <a:xfrm>
            <a:off x="1371614" y="7781663"/>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4"/>
            <a:stretch>
              <a:fillRect/>
            </a:stretch>
          </a:blipFill>
        </p:spPr>
        <p:txBody>
          <a:bodyPr/>
          <a:lstStyle/>
          <a:p>
            <a:endParaRPr lang="en-US"/>
          </a:p>
        </p:txBody>
      </p:sp>
      <p:sp>
        <p:nvSpPr>
          <p:cNvPr id="7" name="TextBox 7"/>
          <p:cNvSpPr txBox="1"/>
          <p:nvPr/>
        </p:nvSpPr>
        <p:spPr>
          <a:xfrm>
            <a:off x="137726" y="2921404"/>
            <a:ext cx="18270839" cy="1019175"/>
          </a:xfrm>
          <a:prstGeom prst="rect">
            <a:avLst/>
          </a:prstGeom>
        </p:spPr>
        <p:txBody>
          <a:bodyPr lIns="0" tIns="0" rIns="0" bIns="0" rtlCol="0" anchor="t">
            <a:spAutoFit/>
          </a:bodyPr>
          <a:lstStyle/>
          <a:p>
            <a:pPr algn="ctr">
              <a:lnSpc>
                <a:spcPts val="7349"/>
              </a:lnSpc>
              <a:spcBef>
                <a:spcPct val="0"/>
              </a:spcBef>
            </a:pPr>
            <a:r>
              <a:rPr lang="en-US" sz="6999" spc="27" dirty="0">
                <a:solidFill>
                  <a:srgbClr val="000000"/>
                </a:solidFill>
                <a:latin typeface="Poppins"/>
                <a:ea typeface="Poppins"/>
                <a:cs typeface="Poppins"/>
                <a:sym typeface="Poppins"/>
              </a:rPr>
              <a:t>MAVERICKS GEN AI DESIGNATHON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18" name="Freeform 18"/>
          <p:cNvSpPr/>
          <p:nvPr/>
        </p:nvSpPr>
        <p:spPr>
          <a:xfrm>
            <a:off x="-1347061" y="7725054"/>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21" name="TextBox 21"/>
          <p:cNvSpPr txBox="1"/>
          <p:nvPr/>
        </p:nvSpPr>
        <p:spPr>
          <a:xfrm>
            <a:off x="777577" y="503604"/>
            <a:ext cx="12176423"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Solution Alignment with Hexaware’s Objective</a:t>
            </a:r>
          </a:p>
        </p:txBody>
      </p:sp>
      <p:sp>
        <p:nvSpPr>
          <p:cNvPr id="31" name="Freeform 15">
            <a:extLst>
              <a:ext uri="{FF2B5EF4-FFF2-40B4-BE49-F238E27FC236}">
                <a16:creationId xmlns:a16="http://schemas.microsoft.com/office/drawing/2014/main" id="{C2123BF7-8318-FDBB-92CD-1672A30D26E8}"/>
              </a:ext>
            </a:extLst>
          </p:cNvPr>
          <p:cNvSpPr/>
          <p:nvPr/>
        </p:nvSpPr>
        <p:spPr>
          <a:xfrm>
            <a:off x="13675426" y="7725054"/>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5"/>
            <a:stretch>
              <a:fillRect/>
            </a:stretch>
          </a:blipFill>
          <a:ln cap="sq">
            <a:noFill/>
            <a:prstDash val="solid"/>
            <a:miter/>
          </a:ln>
        </p:spPr>
        <p:txBody>
          <a:bodyPr/>
          <a:lstStyle/>
          <a:p>
            <a:endParaRPr lang="en-US"/>
          </a:p>
        </p:txBody>
      </p:sp>
      <p:sp>
        <p:nvSpPr>
          <p:cNvPr id="17" name="TextBox 16">
            <a:extLst>
              <a:ext uri="{FF2B5EF4-FFF2-40B4-BE49-F238E27FC236}">
                <a16:creationId xmlns:a16="http://schemas.microsoft.com/office/drawing/2014/main" id="{D6714966-2122-1C99-75C2-B3606BD0DDA6}"/>
              </a:ext>
            </a:extLst>
          </p:cNvPr>
          <p:cNvSpPr txBox="1"/>
          <p:nvPr/>
        </p:nvSpPr>
        <p:spPr>
          <a:xfrm>
            <a:off x="830826" y="1638300"/>
            <a:ext cx="16161774" cy="1077218"/>
          </a:xfrm>
          <a:prstGeom prst="rect">
            <a:avLst/>
          </a:prstGeom>
          <a:noFill/>
        </p:spPr>
        <p:txBody>
          <a:bodyPr wrap="square">
            <a:spAutoFit/>
          </a:bodyPr>
          <a:lstStyle/>
          <a:p>
            <a:r>
              <a:rPr lang="en-US" sz="3200" dirty="0"/>
              <a:t>The proposed solution closely aligns with Hexaware’s core objectives of </a:t>
            </a:r>
            <a:r>
              <a:rPr lang="en-US" sz="3200" b="1" dirty="0"/>
              <a:t>automation-first transformation</a:t>
            </a:r>
            <a:r>
              <a:rPr lang="en-US" sz="3200" dirty="0"/>
              <a:t>, </a:t>
            </a:r>
            <a:r>
              <a:rPr lang="en-US" sz="3200" b="1" dirty="0"/>
              <a:t>AI-driven innovation</a:t>
            </a:r>
            <a:r>
              <a:rPr lang="en-US" sz="3200" dirty="0"/>
              <a:t>, and </a:t>
            </a:r>
            <a:r>
              <a:rPr lang="en-US" sz="3200" b="1" dirty="0"/>
              <a:t>cloud-native agility</a:t>
            </a:r>
            <a:r>
              <a:rPr lang="en-US" sz="3200" dirty="0"/>
              <a:t>:</a:t>
            </a:r>
            <a:endParaRPr lang="en-IN" sz="3200" dirty="0"/>
          </a:p>
        </p:txBody>
      </p:sp>
      <p:sp>
        <p:nvSpPr>
          <p:cNvPr id="20" name="TextBox 19">
            <a:extLst>
              <a:ext uri="{FF2B5EF4-FFF2-40B4-BE49-F238E27FC236}">
                <a16:creationId xmlns:a16="http://schemas.microsoft.com/office/drawing/2014/main" id="{55E62850-9A40-BA43-878A-C6EAD799D3D3}"/>
              </a:ext>
            </a:extLst>
          </p:cNvPr>
          <p:cNvSpPr txBox="1"/>
          <p:nvPr/>
        </p:nvSpPr>
        <p:spPr>
          <a:xfrm>
            <a:off x="830826" y="3009900"/>
            <a:ext cx="16161774" cy="6986528"/>
          </a:xfrm>
          <a:prstGeom prst="rect">
            <a:avLst/>
          </a:prstGeom>
          <a:noFill/>
        </p:spPr>
        <p:txBody>
          <a:bodyPr wrap="square">
            <a:spAutoFit/>
          </a:bodyPr>
          <a:lstStyle/>
          <a:p>
            <a:pPr marL="457200" indent="-457200">
              <a:buFont typeface="Wingdings" panose="05000000000000000000" pitchFamily="2" charset="2"/>
              <a:buChar char="Ø"/>
            </a:pPr>
            <a:r>
              <a:rPr lang="en-US" sz="3200" b="1" dirty="0"/>
              <a:t>Automation-First Strategy</a:t>
            </a:r>
          </a:p>
          <a:p>
            <a:r>
              <a:rPr lang="en-US" sz="3200" dirty="0"/>
              <a:t>By automating document ingestion, metadata extraction, and event generation, the solution minimizes manual intervention and enables faster processing. This directly supports Hexaware’s goal of driving </a:t>
            </a:r>
            <a:r>
              <a:rPr lang="en-US" sz="3200" b="1" dirty="0"/>
              <a:t>efficiency through </a:t>
            </a:r>
            <a:r>
              <a:rPr lang="en-US" sz="3200" b="1" dirty="0" err="1"/>
              <a:t>hyperautomation</a:t>
            </a:r>
            <a:r>
              <a:rPr lang="en-US" sz="3200" dirty="0"/>
              <a:t>.</a:t>
            </a:r>
          </a:p>
          <a:p>
            <a:endParaRPr lang="en-US" sz="3200" dirty="0"/>
          </a:p>
          <a:p>
            <a:pPr marL="457200" indent="-457200">
              <a:buFont typeface="Wingdings" panose="05000000000000000000" pitchFamily="2" charset="2"/>
              <a:buChar char="Ø"/>
            </a:pPr>
            <a:r>
              <a:rPr lang="en-US" sz="3200" b="1" dirty="0"/>
              <a:t>Data-Driven Enablement</a:t>
            </a:r>
          </a:p>
          <a:p>
            <a:r>
              <a:rPr lang="en-US" sz="3200" dirty="0"/>
              <a:t> Capturing and structuring metadata enables advanced analytics and decision-making, reinforcing Hexaware’s focus on data-led transformation and insight generation.</a:t>
            </a:r>
          </a:p>
          <a:p>
            <a:endParaRPr lang="en-US" sz="3200" b="1" dirty="0"/>
          </a:p>
          <a:p>
            <a:pPr marL="457200" indent="-457200">
              <a:buFont typeface="Wingdings" panose="05000000000000000000" pitchFamily="2" charset="2"/>
              <a:buChar char="Ø"/>
            </a:pPr>
            <a:r>
              <a:rPr lang="en-US" sz="3200" b="1" dirty="0"/>
              <a:t>Enhanced User Experience</a:t>
            </a:r>
            <a:br>
              <a:rPr lang="en-US" sz="3200" dirty="0"/>
            </a:br>
            <a:r>
              <a:rPr lang="en-US" sz="3200" dirty="0"/>
              <a:t>The intuitive and responsive Web UI offers a seamless interface for users to upload and track documents—demonstrating Hexaware’s commitment to </a:t>
            </a:r>
            <a:r>
              <a:rPr lang="en-US" sz="3200" b="1" dirty="0"/>
              <a:t>user-centric digital experiences</a:t>
            </a:r>
            <a:r>
              <a:rPr lang="en-US" sz="3200" dirty="0"/>
              <a:t>.</a:t>
            </a:r>
          </a:p>
          <a:p>
            <a:pPr marL="457200" indent="-457200">
              <a:buFont typeface="Wingdings" panose="05000000000000000000" pitchFamily="2" charset="2"/>
              <a:buChar char="Ø"/>
            </a:pPr>
            <a:endParaRPr lang="en-US" sz="3200" dirty="0"/>
          </a:p>
          <a:p>
            <a:pPr marL="457200" indent="-457200">
              <a:buFont typeface="Wingdings" panose="05000000000000000000" pitchFamily="2" charset="2"/>
              <a:buChar char="Ø"/>
            </a:pPr>
            <a:endParaRPr lang="en-IN" sz="3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0" y="-90107"/>
            <a:ext cx="18488103" cy="1499807"/>
            <a:chOff x="0" y="0"/>
            <a:chExt cx="4869295" cy="959926"/>
          </a:xfrm>
        </p:grpSpPr>
        <p:sp>
          <p:nvSpPr>
            <p:cNvPr id="3" name="Freeform 3"/>
            <p:cNvSpPr/>
            <p:nvPr/>
          </p:nvSpPr>
          <p:spPr>
            <a:xfrm>
              <a:off x="0" y="0"/>
              <a:ext cx="4869295" cy="959926"/>
            </a:xfrm>
            <a:custGeom>
              <a:avLst/>
              <a:gdLst/>
              <a:ahLst/>
              <a:cxnLst/>
              <a:rect l="l" t="t" r="r" b="b"/>
              <a:pathLst>
                <a:path w="4869295" h="959926">
                  <a:moveTo>
                    <a:pt x="0" y="0"/>
                  </a:moveTo>
                  <a:lnTo>
                    <a:pt x="4869295" y="0"/>
                  </a:lnTo>
                  <a:lnTo>
                    <a:pt x="4869295" y="959926"/>
                  </a:lnTo>
                  <a:lnTo>
                    <a:pt x="0" y="959926"/>
                  </a:lnTo>
                  <a:close/>
                </a:path>
              </a:pathLst>
            </a:custGeom>
            <a:gradFill rotWithShape="1">
              <a:gsLst>
                <a:gs pos="0">
                  <a:srgbClr val="1933A8">
                    <a:alpha val="100000"/>
                  </a:srgbClr>
                </a:gs>
                <a:gs pos="100000">
                  <a:srgbClr val="5271FF">
                    <a:alpha val="100000"/>
                  </a:srgbClr>
                </a:gs>
              </a:gsLst>
              <a:lin ang="2700000"/>
            </a:gradFill>
          </p:spPr>
          <p:txBody>
            <a:bodyPr/>
            <a:lstStyle/>
            <a:p>
              <a:endParaRPr lang="en-US"/>
            </a:p>
          </p:txBody>
        </p:sp>
        <p:sp>
          <p:nvSpPr>
            <p:cNvPr id="4" name="TextBox 4"/>
            <p:cNvSpPr txBox="1"/>
            <p:nvPr/>
          </p:nvSpPr>
          <p:spPr>
            <a:xfrm>
              <a:off x="0" y="9525"/>
              <a:ext cx="4869295" cy="950401"/>
            </a:xfrm>
            <a:prstGeom prst="rect">
              <a:avLst/>
            </a:prstGeom>
          </p:spPr>
          <p:txBody>
            <a:bodyPr lIns="50800" tIns="50800" rIns="50800" bIns="50800" rtlCol="0" anchor="ctr"/>
            <a:lstStyle/>
            <a:p>
              <a:pPr algn="ctr">
                <a:lnSpc>
                  <a:spcPts val="1521"/>
                </a:lnSpc>
              </a:pPr>
              <a:endParaRPr/>
            </a:p>
          </p:txBody>
        </p:sp>
      </p:grpSp>
      <p:sp>
        <p:nvSpPr>
          <p:cNvPr id="6" name="Freeform 6"/>
          <p:cNvSpPr/>
          <p:nvPr/>
        </p:nvSpPr>
        <p:spPr>
          <a:xfrm>
            <a:off x="11050519" y="3554609"/>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grpSp>
        <p:nvGrpSpPr>
          <p:cNvPr id="7" name="Group 7"/>
          <p:cNvGrpSpPr/>
          <p:nvPr/>
        </p:nvGrpSpPr>
        <p:grpSpPr>
          <a:xfrm>
            <a:off x="9144000" y="1028700"/>
            <a:ext cx="8355634" cy="8229600"/>
            <a:chOff x="0" y="0"/>
            <a:chExt cx="1294506" cy="1274980"/>
          </a:xfrm>
        </p:grpSpPr>
        <p:sp>
          <p:nvSpPr>
            <p:cNvPr id="8" name="Freeform 8"/>
            <p:cNvSpPr/>
            <p:nvPr/>
          </p:nvSpPr>
          <p:spPr>
            <a:xfrm>
              <a:off x="0" y="0"/>
              <a:ext cx="1294506" cy="1274980"/>
            </a:xfrm>
            <a:custGeom>
              <a:avLst/>
              <a:gdLst/>
              <a:ahLst/>
              <a:cxnLst/>
              <a:rect l="l" t="t" r="r" b="b"/>
              <a:pathLst>
                <a:path w="1294506" h="1274980">
                  <a:moveTo>
                    <a:pt x="92655" y="0"/>
                  </a:moveTo>
                  <a:lnTo>
                    <a:pt x="1201851" y="0"/>
                  </a:lnTo>
                  <a:cubicBezTo>
                    <a:pt x="1253023" y="0"/>
                    <a:pt x="1294506" y="41483"/>
                    <a:pt x="1294506" y="92655"/>
                  </a:cubicBezTo>
                  <a:lnTo>
                    <a:pt x="1294506" y="1182325"/>
                  </a:lnTo>
                  <a:cubicBezTo>
                    <a:pt x="1294506" y="1206899"/>
                    <a:pt x="1284745" y="1230466"/>
                    <a:pt x="1267368" y="1247842"/>
                  </a:cubicBezTo>
                  <a:cubicBezTo>
                    <a:pt x="1249992" y="1265219"/>
                    <a:pt x="1226425" y="1274980"/>
                    <a:pt x="1201851" y="1274980"/>
                  </a:cubicBezTo>
                  <a:lnTo>
                    <a:pt x="92655" y="1274980"/>
                  </a:lnTo>
                  <a:cubicBezTo>
                    <a:pt x="41483" y="1274980"/>
                    <a:pt x="0" y="1233497"/>
                    <a:pt x="0" y="1182325"/>
                  </a:cubicBezTo>
                  <a:lnTo>
                    <a:pt x="0" y="92655"/>
                  </a:lnTo>
                  <a:cubicBezTo>
                    <a:pt x="0" y="41483"/>
                    <a:pt x="41483" y="0"/>
                    <a:pt x="92655" y="0"/>
                  </a:cubicBezTo>
                  <a:close/>
                </a:path>
              </a:pathLst>
            </a:custGeom>
            <a:blipFill>
              <a:blip r:embed="rId3"/>
              <a:stretch>
                <a:fillRect l="-37548" r="-37548"/>
              </a:stretch>
            </a:blipFill>
          </p:spPr>
          <p:txBody>
            <a:bodyPr/>
            <a:lstStyle/>
            <a:p>
              <a:endParaRPr lang="en-US"/>
            </a:p>
          </p:txBody>
        </p:sp>
      </p:grpSp>
      <p:sp>
        <p:nvSpPr>
          <p:cNvPr id="9" name="Freeform 9"/>
          <p:cNvSpPr/>
          <p:nvPr/>
        </p:nvSpPr>
        <p:spPr>
          <a:xfrm>
            <a:off x="459223" y="455169"/>
            <a:ext cx="658285" cy="573531"/>
          </a:xfrm>
          <a:custGeom>
            <a:avLst/>
            <a:gdLst/>
            <a:ahLst/>
            <a:cxnLst/>
            <a:rect l="l" t="t" r="r" b="b"/>
            <a:pathLst>
              <a:path w="658285" h="573531">
                <a:moveTo>
                  <a:pt x="0" y="0"/>
                </a:moveTo>
                <a:lnTo>
                  <a:pt x="658285" y="0"/>
                </a:lnTo>
                <a:lnTo>
                  <a:pt x="658285" y="573530"/>
                </a:lnTo>
                <a:lnTo>
                  <a:pt x="0" y="5735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TextBox 11"/>
          <p:cNvSpPr txBox="1"/>
          <p:nvPr/>
        </p:nvSpPr>
        <p:spPr>
          <a:xfrm>
            <a:off x="1339519" y="342900"/>
            <a:ext cx="6849879" cy="1671163"/>
          </a:xfrm>
          <a:prstGeom prst="rect">
            <a:avLst/>
          </a:prstGeom>
        </p:spPr>
        <p:txBody>
          <a:bodyPr lIns="0" tIns="0" rIns="0" bIns="0" rtlCol="0" anchor="t">
            <a:spAutoFit/>
          </a:bodyPr>
          <a:lstStyle/>
          <a:p>
            <a:pPr algn="l">
              <a:lnSpc>
                <a:spcPts val="6895"/>
              </a:lnSpc>
            </a:pPr>
            <a:r>
              <a:rPr lang="en-US" sz="4000" b="1" dirty="0">
                <a:solidFill>
                  <a:schemeClr val="bg1"/>
                </a:solidFill>
                <a:latin typeface="Raleway Ultra-Bold"/>
                <a:ea typeface="Raleway Ultra-Bold"/>
                <a:cs typeface="Raleway Ultra-Bold"/>
                <a:sym typeface="Raleway Ultra-Bold"/>
              </a:rPr>
              <a:t>How it works</a:t>
            </a:r>
          </a:p>
          <a:p>
            <a:pPr algn="l">
              <a:lnSpc>
                <a:spcPts val="6895"/>
              </a:lnSpc>
            </a:pPr>
            <a:endParaRPr lang="en-US" sz="4000" b="1" dirty="0">
              <a:solidFill>
                <a:schemeClr val="bg1"/>
              </a:solidFill>
              <a:latin typeface="Raleway Ultra-Bold"/>
              <a:ea typeface="Raleway Ultra-Bold"/>
              <a:cs typeface="Raleway Ultra-Bold"/>
              <a:sym typeface="Raleway Ultra-Bold"/>
            </a:endParaRPr>
          </a:p>
        </p:txBody>
      </p:sp>
      <p:sp>
        <p:nvSpPr>
          <p:cNvPr id="14" name="TextBox 13">
            <a:extLst>
              <a:ext uri="{FF2B5EF4-FFF2-40B4-BE49-F238E27FC236}">
                <a16:creationId xmlns:a16="http://schemas.microsoft.com/office/drawing/2014/main" id="{F88DFB8E-50A7-C6E1-C771-BDBBAAC45EE7}"/>
              </a:ext>
            </a:extLst>
          </p:cNvPr>
          <p:cNvSpPr txBox="1"/>
          <p:nvPr/>
        </p:nvSpPr>
        <p:spPr>
          <a:xfrm>
            <a:off x="467690" y="2236680"/>
            <a:ext cx="9175233" cy="615553"/>
          </a:xfrm>
          <a:prstGeom prst="rect">
            <a:avLst/>
          </a:prstGeom>
          <a:noFill/>
        </p:spPr>
        <p:txBody>
          <a:bodyPr wrap="square" lIns="0" tIns="0" rIns="0" bIns="0" rtlCol="0">
            <a:spAutoFit/>
          </a:bodyPr>
          <a:lstStyle>
            <a:defPPr>
              <a:defRPr lang="en-US"/>
            </a:defPPr>
            <a:lvl1pPr>
              <a:defRPr>
                <a:solidFill>
                  <a:schemeClr val="bg1">
                    <a:lumMod val="50000"/>
                  </a:schemeClr>
                </a:solidFill>
              </a:defRPr>
            </a:lvl1pPr>
          </a:lstStyle>
          <a:p>
            <a:r>
              <a:rPr lang="en-US" sz="4000" dirty="0"/>
              <a:t>Functional Architecture</a:t>
            </a:r>
          </a:p>
        </p:txBody>
      </p:sp>
      <p:sp>
        <p:nvSpPr>
          <p:cNvPr id="10" name="TextBox 9">
            <a:extLst>
              <a:ext uri="{FF2B5EF4-FFF2-40B4-BE49-F238E27FC236}">
                <a16:creationId xmlns:a16="http://schemas.microsoft.com/office/drawing/2014/main" id="{3C082E3F-7E00-D1BE-561F-CF97DCE966AB}"/>
              </a:ext>
            </a:extLst>
          </p:cNvPr>
          <p:cNvSpPr txBox="1"/>
          <p:nvPr/>
        </p:nvSpPr>
        <p:spPr>
          <a:xfrm>
            <a:off x="304800" y="3217494"/>
            <a:ext cx="8610600" cy="5016758"/>
          </a:xfrm>
          <a:prstGeom prst="rect">
            <a:avLst/>
          </a:prstGeom>
          <a:noFill/>
        </p:spPr>
        <p:txBody>
          <a:bodyPr wrap="square">
            <a:spAutoFit/>
          </a:bodyPr>
          <a:lstStyle/>
          <a:p>
            <a:pPr algn="just"/>
            <a:r>
              <a:rPr lang="en-IN" sz="3200" dirty="0"/>
              <a:t>A user interacts with the Upload/Ingestion Panel in the Web UI to submit a document. This document is received by the </a:t>
            </a:r>
            <a:r>
              <a:rPr lang="en-IN" sz="3200" dirty="0" err="1"/>
              <a:t>Ingestor</a:t>
            </a:r>
            <a:r>
              <a:rPr lang="en-IN" sz="3200" dirty="0"/>
              <a:t> Agent. The </a:t>
            </a:r>
            <a:r>
              <a:rPr lang="en-IN" sz="3200" dirty="0" err="1"/>
              <a:t>Ingestor</a:t>
            </a:r>
            <a:r>
              <a:rPr lang="en-IN" sz="3200" dirty="0"/>
              <a:t> agent performs initial processing, like determining priority based on simple rules, and then creates a structured </a:t>
            </a:r>
            <a:r>
              <a:rPr lang="en-IN" sz="3200" dirty="0" err="1"/>
              <a:t>doc.received</a:t>
            </a:r>
            <a:r>
              <a:rPr lang="en-IN" sz="3200" dirty="0"/>
              <a:t> event. This event, containing the raw document and its metadata, is published to the Message Bus. The Web UI updates to show the document's status as "Ingested".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08471-BC78-1A38-CE0A-510099A281C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8F60551C-FFA0-EDE7-15F7-203A4573DCDA}"/>
              </a:ext>
            </a:extLst>
          </p:cNvPr>
          <p:cNvGrpSpPr/>
          <p:nvPr/>
        </p:nvGrpSpPr>
        <p:grpSpPr>
          <a:xfrm>
            <a:off x="0" y="-90107"/>
            <a:ext cx="18488103" cy="1499807"/>
            <a:chOff x="0" y="0"/>
            <a:chExt cx="4869295" cy="959926"/>
          </a:xfrm>
        </p:grpSpPr>
        <p:sp>
          <p:nvSpPr>
            <p:cNvPr id="3" name="Freeform 3">
              <a:extLst>
                <a:ext uri="{FF2B5EF4-FFF2-40B4-BE49-F238E27FC236}">
                  <a16:creationId xmlns:a16="http://schemas.microsoft.com/office/drawing/2014/main" id="{1AD2198B-9E51-FF9C-C3C7-30B799154AD6}"/>
                </a:ext>
              </a:extLst>
            </p:cNvPr>
            <p:cNvSpPr/>
            <p:nvPr/>
          </p:nvSpPr>
          <p:spPr>
            <a:xfrm>
              <a:off x="0" y="0"/>
              <a:ext cx="4869295" cy="959926"/>
            </a:xfrm>
            <a:custGeom>
              <a:avLst/>
              <a:gdLst/>
              <a:ahLst/>
              <a:cxnLst/>
              <a:rect l="l" t="t" r="r" b="b"/>
              <a:pathLst>
                <a:path w="4869295" h="959926">
                  <a:moveTo>
                    <a:pt x="0" y="0"/>
                  </a:moveTo>
                  <a:lnTo>
                    <a:pt x="4869295" y="0"/>
                  </a:lnTo>
                  <a:lnTo>
                    <a:pt x="4869295" y="959926"/>
                  </a:lnTo>
                  <a:lnTo>
                    <a:pt x="0" y="959926"/>
                  </a:lnTo>
                  <a:close/>
                </a:path>
              </a:pathLst>
            </a:custGeom>
            <a:gradFill rotWithShape="1">
              <a:gsLst>
                <a:gs pos="0">
                  <a:srgbClr val="1933A8">
                    <a:alpha val="100000"/>
                  </a:srgbClr>
                </a:gs>
                <a:gs pos="100000">
                  <a:srgbClr val="5271FF">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9BAF2C4C-01BD-3C10-E51D-DD7EB3ECBA55}"/>
                </a:ext>
              </a:extLst>
            </p:cNvPr>
            <p:cNvSpPr txBox="1"/>
            <p:nvPr/>
          </p:nvSpPr>
          <p:spPr>
            <a:xfrm>
              <a:off x="0" y="9525"/>
              <a:ext cx="4869295" cy="950401"/>
            </a:xfrm>
            <a:prstGeom prst="rect">
              <a:avLst/>
            </a:prstGeom>
          </p:spPr>
          <p:txBody>
            <a:bodyPr lIns="50800" tIns="50800" rIns="50800" bIns="50800" rtlCol="0" anchor="ctr"/>
            <a:lstStyle/>
            <a:p>
              <a:pPr algn="ctr">
                <a:lnSpc>
                  <a:spcPts val="1521"/>
                </a:lnSpc>
              </a:pPr>
              <a:endParaRPr/>
            </a:p>
          </p:txBody>
        </p:sp>
      </p:grpSp>
      <p:sp>
        <p:nvSpPr>
          <p:cNvPr id="6" name="Freeform 6">
            <a:extLst>
              <a:ext uri="{FF2B5EF4-FFF2-40B4-BE49-F238E27FC236}">
                <a16:creationId xmlns:a16="http://schemas.microsoft.com/office/drawing/2014/main" id="{1F799422-CACB-D9AD-BCA9-E0D154479299}"/>
              </a:ext>
            </a:extLst>
          </p:cNvPr>
          <p:cNvSpPr/>
          <p:nvPr/>
        </p:nvSpPr>
        <p:spPr>
          <a:xfrm>
            <a:off x="11050519" y="3554609"/>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grpSp>
        <p:nvGrpSpPr>
          <p:cNvPr id="7" name="Group 7">
            <a:extLst>
              <a:ext uri="{FF2B5EF4-FFF2-40B4-BE49-F238E27FC236}">
                <a16:creationId xmlns:a16="http://schemas.microsoft.com/office/drawing/2014/main" id="{D893D9D7-4660-3D22-5892-0C3D56F0DB4B}"/>
              </a:ext>
            </a:extLst>
          </p:cNvPr>
          <p:cNvGrpSpPr/>
          <p:nvPr/>
        </p:nvGrpSpPr>
        <p:grpSpPr>
          <a:xfrm>
            <a:off x="9144000" y="1028700"/>
            <a:ext cx="8355634" cy="8229600"/>
            <a:chOff x="0" y="0"/>
            <a:chExt cx="1294506" cy="1274980"/>
          </a:xfrm>
        </p:grpSpPr>
        <p:sp>
          <p:nvSpPr>
            <p:cNvPr id="8" name="Freeform 8">
              <a:extLst>
                <a:ext uri="{FF2B5EF4-FFF2-40B4-BE49-F238E27FC236}">
                  <a16:creationId xmlns:a16="http://schemas.microsoft.com/office/drawing/2014/main" id="{34C40A29-A4E8-F5D1-62EA-D2F762A2F7AE}"/>
                </a:ext>
              </a:extLst>
            </p:cNvPr>
            <p:cNvSpPr/>
            <p:nvPr/>
          </p:nvSpPr>
          <p:spPr>
            <a:xfrm>
              <a:off x="0" y="0"/>
              <a:ext cx="1294506" cy="1274980"/>
            </a:xfrm>
            <a:custGeom>
              <a:avLst/>
              <a:gdLst/>
              <a:ahLst/>
              <a:cxnLst/>
              <a:rect l="l" t="t" r="r" b="b"/>
              <a:pathLst>
                <a:path w="1294506" h="1274980">
                  <a:moveTo>
                    <a:pt x="92655" y="0"/>
                  </a:moveTo>
                  <a:lnTo>
                    <a:pt x="1201851" y="0"/>
                  </a:lnTo>
                  <a:cubicBezTo>
                    <a:pt x="1253023" y="0"/>
                    <a:pt x="1294506" y="41483"/>
                    <a:pt x="1294506" y="92655"/>
                  </a:cubicBezTo>
                  <a:lnTo>
                    <a:pt x="1294506" y="1182325"/>
                  </a:lnTo>
                  <a:cubicBezTo>
                    <a:pt x="1294506" y="1206899"/>
                    <a:pt x="1284745" y="1230466"/>
                    <a:pt x="1267368" y="1247842"/>
                  </a:cubicBezTo>
                  <a:cubicBezTo>
                    <a:pt x="1249992" y="1265219"/>
                    <a:pt x="1226425" y="1274980"/>
                    <a:pt x="1201851" y="1274980"/>
                  </a:cubicBezTo>
                  <a:lnTo>
                    <a:pt x="92655" y="1274980"/>
                  </a:lnTo>
                  <a:cubicBezTo>
                    <a:pt x="41483" y="1274980"/>
                    <a:pt x="0" y="1233497"/>
                    <a:pt x="0" y="1182325"/>
                  </a:cubicBezTo>
                  <a:lnTo>
                    <a:pt x="0" y="92655"/>
                  </a:lnTo>
                  <a:cubicBezTo>
                    <a:pt x="0" y="41483"/>
                    <a:pt x="41483" y="0"/>
                    <a:pt x="92655" y="0"/>
                  </a:cubicBezTo>
                  <a:close/>
                </a:path>
              </a:pathLst>
            </a:custGeom>
            <a:blipFill>
              <a:blip r:embed="rId3"/>
              <a:stretch>
                <a:fillRect l="-37548" r="-37548"/>
              </a:stretch>
            </a:blipFill>
          </p:spPr>
          <p:txBody>
            <a:bodyPr/>
            <a:lstStyle/>
            <a:p>
              <a:endParaRPr lang="en-US"/>
            </a:p>
          </p:txBody>
        </p:sp>
      </p:grpSp>
      <p:sp>
        <p:nvSpPr>
          <p:cNvPr id="9" name="Freeform 9">
            <a:extLst>
              <a:ext uri="{FF2B5EF4-FFF2-40B4-BE49-F238E27FC236}">
                <a16:creationId xmlns:a16="http://schemas.microsoft.com/office/drawing/2014/main" id="{0A8F9DEF-1825-05F8-FBE2-ED1F3A1C87E8}"/>
              </a:ext>
            </a:extLst>
          </p:cNvPr>
          <p:cNvSpPr/>
          <p:nvPr/>
        </p:nvSpPr>
        <p:spPr>
          <a:xfrm>
            <a:off x="459223" y="455169"/>
            <a:ext cx="658285" cy="573531"/>
          </a:xfrm>
          <a:custGeom>
            <a:avLst/>
            <a:gdLst/>
            <a:ahLst/>
            <a:cxnLst/>
            <a:rect l="l" t="t" r="r" b="b"/>
            <a:pathLst>
              <a:path w="658285" h="573531">
                <a:moveTo>
                  <a:pt x="0" y="0"/>
                </a:moveTo>
                <a:lnTo>
                  <a:pt x="658285" y="0"/>
                </a:lnTo>
                <a:lnTo>
                  <a:pt x="658285" y="573530"/>
                </a:lnTo>
                <a:lnTo>
                  <a:pt x="0" y="57353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TextBox 11">
            <a:extLst>
              <a:ext uri="{FF2B5EF4-FFF2-40B4-BE49-F238E27FC236}">
                <a16:creationId xmlns:a16="http://schemas.microsoft.com/office/drawing/2014/main" id="{6ADEB60E-1024-0649-0BE0-8A70067F9685}"/>
              </a:ext>
            </a:extLst>
          </p:cNvPr>
          <p:cNvSpPr txBox="1"/>
          <p:nvPr/>
        </p:nvSpPr>
        <p:spPr>
          <a:xfrm>
            <a:off x="1339519" y="342900"/>
            <a:ext cx="6849879" cy="1671163"/>
          </a:xfrm>
          <a:prstGeom prst="rect">
            <a:avLst/>
          </a:prstGeom>
        </p:spPr>
        <p:txBody>
          <a:bodyPr lIns="0" tIns="0" rIns="0" bIns="0" rtlCol="0" anchor="t">
            <a:spAutoFit/>
          </a:bodyPr>
          <a:lstStyle/>
          <a:p>
            <a:pPr algn="l">
              <a:lnSpc>
                <a:spcPts val="6895"/>
              </a:lnSpc>
            </a:pPr>
            <a:r>
              <a:rPr lang="en-US" sz="4000" b="1" dirty="0">
                <a:solidFill>
                  <a:schemeClr val="bg1"/>
                </a:solidFill>
                <a:latin typeface="Raleway Ultra-Bold"/>
                <a:ea typeface="Raleway Ultra-Bold"/>
                <a:cs typeface="Raleway Ultra-Bold"/>
                <a:sym typeface="Raleway Ultra-Bold"/>
              </a:rPr>
              <a:t>How it works</a:t>
            </a:r>
          </a:p>
          <a:p>
            <a:pPr algn="l">
              <a:lnSpc>
                <a:spcPts val="6895"/>
              </a:lnSpc>
            </a:pPr>
            <a:endParaRPr lang="en-US" sz="4000" b="1" dirty="0">
              <a:solidFill>
                <a:schemeClr val="bg1"/>
              </a:solidFill>
              <a:latin typeface="Raleway Ultra-Bold"/>
              <a:ea typeface="Raleway Ultra-Bold"/>
              <a:cs typeface="Raleway Ultra-Bold"/>
              <a:sym typeface="Raleway Ultra-Bold"/>
            </a:endParaRPr>
          </a:p>
        </p:txBody>
      </p:sp>
      <p:sp>
        <p:nvSpPr>
          <p:cNvPr id="14" name="TextBox 13">
            <a:extLst>
              <a:ext uri="{FF2B5EF4-FFF2-40B4-BE49-F238E27FC236}">
                <a16:creationId xmlns:a16="http://schemas.microsoft.com/office/drawing/2014/main" id="{6FCAAB5D-7F32-6B0D-4C30-F73FA3249ABE}"/>
              </a:ext>
            </a:extLst>
          </p:cNvPr>
          <p:cNvSpPr txBox="1"/>
          <p:nvPr/>
        </p:nvSpPr>
        <p:spPr>
          <a:xfrm>
            <a:off x="459223" y="2432188"/>
            <a:ext cx="9175233" cy="615553"/>
          </a:xfrm>
          <a:prstGeom prst="rect">
            <a:avLst/>
          </a:prstGeom>
          <a:noFill/>
        </p:spPr>
        <p:txBody>
          <a:bodyPr wrap="square" lIns="0" tIns="0" rIns="0" bIns="0" rtlCol="0">
            <a:spAutoFit/>
          </a:bodyPr>
          <a:lstStyle>
            <a:defPPr>
              <a:defRPr lang="en-US"/>
            </a:defPPr>
            <a:lvl1pPr>
              <a:defRPr>
                <a:solidFill>
                  <a:schemeClr val="bg1">
                    <a:lumMod val="50000"/>
                  </a:schemeClr>
                </a:solidFill>
              </a:defRPr>
            </a:lvl1pPr>
          </a:lstStyle>
          <a:p>
            <a:r>
              <a:rPr lang="en-US" sz="4000" dirty="0"/>
              <a:t>Technical Architecture</a:t>
            </a:r>
          </a:p>
        </p:txBody>
      </p:sp>
      <p:sp>
        <p:nvSpPr>
          <p:cNvPr id="10" name="TextBox 9">
            <a:extLst>
              <a:ext uri="{FF2B5EF4-FFF2-40B4-BE49-F238E27FC236}">
                <a16:creationId xmlns:a16="http://schemas.microsoft.com/office/drawing/2014/main" id="{67105659-9532-D63E-5540-3B2591D28683}"/>
              </a:ext>
            </a:extLst>
          </p:cNvPr>
          <p:cNvSpPr txBox="1"/>
          <p:nvPr/>
        </p:nvSpPr>
        <p:spPr>
          <a:xfrm>
            <a:off x="433702" y="3465866"/>
            <a:ext cx="8481698" cy="4524315"/>
          </a:xfrm>
          <a:prstGeom prst="rect">
            <a:avLst/>
          </a:prstGeom>
          <a:noFill/>
        </p:spPr>
        <p:txBody>
          <a:bodyPr wrap="square">
            <a:spAutoFit/>
          </a:bodyPr>
          <a:lstStyle/>
          <a:p>
            <a:pPr algn="just"/>
            <a:r>
              <a:rPr lang="en-IN" sz="3200" dirty="0"/>
              <a:t>The web_ui/app.py runs a basic web server (e.g., using Flask) that exposes an upload endpoint. When a file is uploaded, the ingestor.py script is triggered (or integrated directly into the app.py for simplicity in prototype). The </a:t>
            </a:r>
            <a:r>
              <a:rPr lang="en-IN" sz="3200" dirty="0" err="1"/>
              <a:t>Ingestor</a:t>
            </a:r>
            <a:r>
              <a:rPr lang="en-IN" sz="3200" dirty="0"/>
              <a:t> then pushes the document and its metadata into a simple in-memory queue or Redis (acting as the Message Bus). The main.py orchestrates the startup of both the web UI and the </a:t>
            </a:r>
            <a:r>
              <a:rPr lang="en-IN" sz="3200" dirty="0" err="1"/>
              <a:t>Ingestor</a:t>
            </a:r>
            <a:r>
              <a:rPr lang="en-IN" sz="3200" dirty="0"/>
              <a:t>.</a:t>
            </a:r>
          </a:p>
        </p:txBody>
      </p:sp>
    </p:spTree>
    <p:extLst>
      <p:ext uri="{BB962C8B-B14F-4D97-AF65-F5344CB8AC3E}">
        <p14:creationId xmlns:p14="http://schemas.microsoft.com/office/powerpoint/2010/main" val="13571058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9C397E-0AE7-5485-511A-170B13252BC8}"/>
            </a:ext>
          </a:extLst>
        </p:cNvPr>
        <p:cNvGrpSpPr/>
        <p:nvPr/>
      </p:nvGrpSpPr>
      <p:grpSpPr>
        <a:xfrm>
          <a:off x="0" y="0"/>
          <a:ext cx="0" cy="0"/>
          <a:chOff x="0" y="0"/>
          <a:chExt cx="0" cy="0"/>
        </a:xfrm>
      </p:grpSpPr>
      <p:sp>
        <p:nvSpPr>
          <p:cNvPr id="5" name="Freeform 5">
            <a:extLst>
              <a:ext uri="{FF2B5EF4-FFF2-40B4-BE49-F238E27FC236}">
                <a16:creationId xmlns:a16="http://schemas.microsoft.com/office/drawing/2014/main" id="{EE8747EB-7CFF-27EC-3A5C-0AD87C0C7688}"/>
              </a:ext>
            </a:extLst>
          </p:cNvPr>
          <p:cNvSpPr/>
          <p:nvPr/>
        </p:nvSpPr>
        <p:spPr>
          <a:xfrm>
            <a:off x="1028700" y="1028700"/>
            <a:ext cx="461704" cy="408608"/>
          </a:xfrm>
          <a:custGeom>
            <a:avLst/>
            <a:gdLst/>
            <a:ahLst/>
            <a:cxnLst/>
            <a:rect l="l" t="t" r="r" b="b"/>
            <a:pathLst>
              <a:path w="461704" h="408608">
                <a:moveTo>
                  <a:pt x="0" y="0"/>
                </a:moveTo>
                <a:lnTo>
                  <a:pt x="461704" y="0"/>
                </a:lnTo>
                <a:lnTo>
                  <a:pt x="461704" y="408608"/>
                </a:lnTo>
                <a:lnTo>
                  <a:pt x="0" y="4086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a:extLst>
              <a:ext uri="{FF2B5EF4-FFF2-40B4-BE49-F238E27FC236}">
                <a16:creationId xmlns:a16="http://schemas.microsoft.com/office/drawing/2014/main" id="{8A37B73B-F404-D442-B21C-319A5FF218AB}"/>
              </a:ext>
            </a:extLst>
          </p:cNvPr>
          <p:cNvSpPr/>
          <p:nvPr/>
        </p:nvSpPr>
        <p:spPr>
          <a:xfrm>
            <a:off x="29497" y="6934199"/>
            <a:ext cx="3200401" cy="3352801"/>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Freeform 7">
            <a:extLst>
              <a:ext uri="{FF2B5EF4-FFF2-40B4-BE49-F238E27FC236}">
                <a16:creationId xmlns:a16="http://schemas.microsoft.com/office/drawing/2014/main" id="{41DFFC96-8157-B21E-56A1-B8E147187115}"/>
              </a:ext>
            </a:extLst>
          </p:cNvPr>
          <p:cNvSpPr/>
          <p:nvPr/>
        </p:nvSpPr>
        <p:spPr>
          <a:xfrm>
            <a:off x="9295493" y="7381784"/>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6"/>
            <a:stretch>
              <a:fillRect/>
            </a:stretch>
          </a:blipFill>
          <a:ln cap="sq">
            <a:noFill/>
            <a:prstDash val="solid"/>
            <a:miter/>
          </a:ln>
        </p:spPr>
        <p:txBody>
          <a:bodyPr/>
          <a:lstStyle/>
          <a:p>
            <a:endParaRPr lang="en-US"/>
          </a:p>
        </p:txBody>
      </p:sp>
      <p:grpSp>
        <p:nvGrpSpPr>
          <p:cNvPr id="2" name="Group 2">
            <a:extLst>
              <a:ext uri="{FF2B5EF4-FFF2-40B4-BE49-F238E27FC236}">
                <a16:creationId xmlns:a16="http://schemas.microsoft.com/office/drawing/2014/main" id="{B2CF4D31-4E19-D97C-5330-087064A5F556}"/>
              </a:ext>
            </a:extLst>
          </p:cNvPr>
          <p:cNvGrpSpPr/>
          <p:nvPr/>
        </p:nvGrpSpPr>
        <p:grpSpPr>
          <a:xfrm>
            <a:off x="13122247" y="-881860"/>
            <a:ext cx="5208518" cy="11168860"/>
            <a:chOff x="0" y="9525"/>
            <a:chExt cx="1371791" cy="2941593"/>
          </a:xfrm>
        </p:grpSpPr>
        <p:sp>
          <p:nvSpPr>
            <p:cNvPr id="3" name="Freeform 3">
              <a:extLst>
                <a:ext uri="{FF2B5EF4-FFF2-40B4-BE49-F238E27FC236}">
                  <a16:creationId xmlns:a16="http://schemas.microsoft.com/office/drawing/2014/main" id="{B9DC197F-EC18-810D-9870-EE1B8AD91EF6}"/>
                </a:ext>
              </a:extLst>
            </p:cNvPr>
            <p:cNvSpPr/>
            <p:nvPr/>
          </p:nvSpPr>
          <p:spPr>
            <a:xfrm>
              <a:off x="714395" y="620335"/>
              <a:ext cx="657396" cy="2330783"/>
            </a:xfrm>
            <a:custGeom>
              <a:avLst/>
              <a:gdLst/>
              <a:ahLst/>
              <a:cxnLst/>
              <a:rect l="l" t="t" r="r" b="b"/>
              <a:pathLst>
                <a:path w="773782" h="2756798">
                  <a:moveTo>
                    <a:pt x="0" y="0"/>
                  </a:moveTo>
                  <a:lnTo>
                    <a:pt x="773782" y="0"/>
                  </a:lnTo>
                  <a:lnTo>
                    <a:pt x="773782" y="2756798"/>
                  </a:lnTo>
                  <a:lnTo>
                    <a:pt x="0" y="2756798"/>
                  </a:lnTo>
                  <a:close/>
                </a:path>
              </a:pathLst>
            </a:custGeom>
            <a:gradFill rotWithShape="1">
              <a:gsLst>
                <a:gs pos="0">
                  <a:srgbClr val="1933A8">
                    <a:alpha val="100000"/>
                  </a:srgbClr>
                </a:gs>
                <a:gs pos="100000">
                  <a:srgbClr val="5271FF">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A6336261-3123-08D5-77F6-A2EA98FF0AC4}"/>
                </a:ext>
              </a:extLst>
            </p:cNvPr>
            <p:cNvSpPr txBox="1"/>
            <p:nvPr/>
          </p:nvSpPr>
          <p:spPr>
            <a:xfrm>
              <a:off x="0" y="9525"/>
              <a:ext cx="773782" cy="2747273"/>
            </a:xfrm>
            <a:prstGeom prst="rect">
              <a:avLst/>
            </a:prstGeom>
          </p:spPr>
          <p:txBody>
            <a:bodyPr lIns="50800" tIns="50800" rIns="50800" bIns="50800" rtlCol="0" anchor="ctr"/>
            <a:lstStyle/>
            <a:p>
              <a:pPr algn="ctr">
                <a:lnSpc>
                  <a:spcPts val="1521"/>
                </a:lnSpc>
              </a:pPr>
              <a:endParaRPr/>
            </a:p>
          </p:txBody>
        </p:sp>
      </p:grpSp>
      <p:sp>
        <p:nvSpPr>
          <p:cNvPr id="10" name="Freeform 10">
            <a:extLst>
              <a:ext uri="{FF2B5EF4-FFF2-40B4-BE49-F238E27FC236}">
                <a16:creationId xmlns:a16="http://schemas.microsoft.com/office/drawing/2014/main" id="{FFDE5C43-4EBF-B333-8546-1620550D0280}"/>
              </a:ext>
            </a:extLst>
          </p:cNvPr>
          <p:cNvSpPr/>
          <p:nvPr/>
        </p:nvSpPr>
        <p:spPr>
          <a:xfrm rot="10800000">
            <a:off x="16283560" y="9022657"/>
            <a:ext cx="1156456" cy="584010"/>
          </a:xfrm>
          <a:custGeom>
            <a:avLst/>
            <a:gdLst/>
            <a:ahLst/>
            <a:cxnLst/>
            <a:rect l="l" t="t" r="r" b="b"/>
            <a:pathLst>
              <a:path w="1156456" h="584010">
                <a:moveTo>
                  <a:pt x="0" y="0"/>
                </a:moveTo>
                <a:lnTo>
                  <a:pt x="1156456" y="0"/>
                </a:lnTo>
                <a:lnTo>
                  <a:pt x="1156456" y="584010"/>
                </a:lnTo>
                <a:lnTo>
                  <a:pt x="0" y="58401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dirty="0">
              <a:solidFill>
                <a:schemeClr val="accent1"/>
              </a:solidFill>
            </a:endParaRPr>
          </a:p>
        </p:txBody>
      </p:sp>
      <p:sp>
        <p:nvSpPr>
          <p:cNvPr id="16" name="TextBox 16">
            <a:extLst>
              <a:ext uri="{FF2B5EF4-FFF2-40B4-BE49-F238E27FC236}">
                <a16:creationId xmlns:a16="http://schemas.microsoft.com/office/drawing/2014/main" id="{15720734-93BB-A54A-5A8A-CCBD4D9FE527}"/>
              </a:ext>
            </a:extLst>
          </p:cNvPr>
          <p:cNvSpPr txBox="1"/>
          <p:nvPr/>
        </p:nvSpPr>
        <p:spPr>
          <a:xfrm>
            <a:off x="496384" y="505647"/>
            <a:ext cx="11314615"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Innovation and Creativity</a:t>
            </a:r>
          </a:p>
        </p:txBody>
      </p:sp>
      <p:sp>
        <p:nvSpPr>
          <p:cNvPr id="9" name="TextBox 8">
            <a:extLst>
              <a:ext uri="{FF2B5EF4-FFF2-40B4-BE49-F238E27FC236}">
                <a16:creationId xmlns:a16="http://schemas.microsoft.com/office/drawing/2014/main" id="{E84D2763-6247-46C5-AD44-C6AA5B05E80E}"/>
              </a:ext>
            </a:extLst>
          </p:cNvPr>
          <p:cNvSpPr txBox="1"/>
          <p:nvPr/>
        </p:nvSpPr>
        <p:spPr>
          <a:xfrm>
            <a:off x="496384" y="1960361"/>
            <a:ext cx="13396596" cy="4031873"/>
          </a:xfrm>
          <a:prstGeom prst="rect">
            <a:avLst/>
          </a:prstGeom>
          <a:noFill/>
        </p:spPr>
        <p:txBody>
          <a:bodyPr wrap="square">
            <a:spAutoFit/>
          </a:bodyPr>
          <a:lstStyle/>
          <a:p>
            <a:pPr algn="just"/>
            <a:r>
              <a:rPr lang="en-IN" sz="3200" dirty="0"/>
              <a:t>Agentic Approach: Even in Phase 1, demonstrating the foundational setup for a modular, agent-based system sets it apart from monolithic applications.</a:t>
            </a:r>
          </a:p>
          <a:p>
            <a:pPr algn="just"/>
            <a:endParaRPr lang="en-IN" sz="3200" dirty="0"/>
          </a:p>
          <a:p>
            <a:pPr algn="just"/>
            <a:r>
              <a:rPr lang="en-IN" sz="3200" dirty="0"/>
              <a:t>Visibility: The commitment to real-time status updates in the UI from the very first phase (showing "Ingested" status) is a key innovation.</a:t>
            </a:r>
          </a:p>
          <a:p>
            <a:pPr algn="just"/>
            <a:endParaRPr lang="en-IN" sz="3200" dirty="0"/>
          </a:p>
          <a:p>
            <a:pPr algn="just"/>
            <a:r>
              <a:rPr lang="en-IN" sz="3200" dirty="0"/>
              <a:t>LLM-Readiness: Highlighting the planned integration points for Generative AI (like email summarization) even if it's a placeholder, shows foresight.</a:t>
            </a:r>
          </a:p>
        </p:txBody>
      </p:sp>
    </p:spTree>
    <p:extLst>
      <p:ext uri="{BB962C8B-B14F-4D97-AF65-F5344CB8AC3E}">
        <p14:creationId xmlns:p14="http://schemas.microsoft.com/office/powerpoint/2010/main" val="1525675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BA7BC6-5201-0D56-CBEB-4B55CFFCB239}"/>
            </a:ext>
          </a:extLst>
        </p:cNvPr>
        <p:cNvGrpSpPr/>
        <p:nvPr/>
      </p:nvGrpSpPr>
      <p:grpSpPr>
        <a:xfrm>
          <a:off x="0" y="0"/>
          <a:ext cx="0" cy="0"/>
          <a:chOff x="0" y="0"/>
          <a:chExt cx="0" cy="0"/>
        </a:xfrm>
      </p:grpSpPr>
      <p:sp>
        <p:nvSpPr>
          <p:cNvPr id="18" name="Freeform 18">
            <a:extLst>
              <a:ext uri="{FF2B5EF4-FFF2-40B4-BE49-F238E27FC236}">
                <a16:creationId xmlns:a16="http://schemas.microsoft.com/office/drawing/2014/main" id="{F2C2A6DF-6378-2091-9AF9-C2FF96CF3EF1}"/>
              </a:ext>
            </a:extLst>
          </p:cNvPr>
          <p:cNvSpPr/>
          <p:nvPr/>
        </p:nvSpPr>
        <p:spPr>
          <a:xfrm>
            <a:off x="22485" y="6574895"/>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1" name="TextBox 21">
            <a:extLst>
              <a:ext uri="{FF2B5EF4-FFF2-40B4-BE49-F238E27FC236}">
                <a16:creationId xmlns:a16="http://schemas.microsoft.com/office/drawing/2014/main" id="{3AC33C3E-C061-CB5F-6503-358A938C2CF4}"/>
              </a:ext>
            </a:extLst>
          </p:cNvPr>
          <p:cNvSpPr txBox="1"/>
          <p:nvPr/>
        </p:nvSpPr>
        <p:spPr>
          <a:xfrm>
            <a:off x="777577" y="503604"/>
            <a:ext cx="12176423"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Scalability, Performance and Security</a:t>
            </a:r>
          </a:p>
        </p:txBody>
      </p:sp>
      <p:sp>
        <p:nvSpPr>
          <p:cNvPr id="31" name="Freeform 15">
            <a:extLst>
              <a:ext uri="{FF2B5EF4-FFF2-40B4-BE49-F238E27FC236}">
                <a16:creationId xmlns:a16="http://schemas.microsoft.com/office/drawing/2014/main" id="{51108665-E578-8572-C1BE-EBC175D39107}"/>
              </a:ext>
            </a:extLst>
          </p:cNvPr>
          <p:cNvSpPr/>
          <p:nvPr/>
        </p:nvSpPr>
        <p:spPr>
          <a:xfrm>
            <a:off x="9525000" y="6264625"/>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4"/>
            <a:stretch>
              <a:fillRect/>
            </a:stretch>
          </a:blipFill>
          <a:ln cap="sq">
            <a:noFill/>
            <a:prstDash val="solid"/>
            <a:miter/>
          </a:ln>
        </p:spPr>
        <p:txBody>
          <a:bodyPr/>
          <a:lstStyle/>
          <a:p>
            <a:endParaRPr lang="en-US"/>
          </a:p>
        </p:txBody>
      </p:sp>
      <p:sp>
        <p:nvSpPr>
          <p:cNvPr id="3" name="TextBox 2">
            <a:extLst>
              <a:ext uri="{FF2B5EF4-FFF2-40B4-BE49-F238E27FC236}">
                <a16:creationId xmlns:a16="http://schemas.microsoft.com/office/drawing/2014/main" id="{40C8600E-641E-0CAC-D7B5-82EF20DAE83D}"/>
              </a:ext>
            </a:extLst>
          </p:cNvPr>
          <p:cNvSpPr txBox="1"/>
          <p:nvPr/>
        </p:nvSpPr>
        <p:spPr>
          <a:xfrm>
            <a:off x="777577" y="1714500"/>
            <a:ext cx="14995823" cy="4524315"/>
          </a:xfrm>
          <a:prstGeom prst="rect">
            <a:avLst/>
          </a:prstGeom>
          <a:noFill/>
        </p:spPr>
        <p:txBody>
          <a:bodyPr wrap="square">
            <a:spAutoFit/>
          </a:bodyPr>
          <a:lstStyle/>
          <a:p>
            <a:pPr algn="just"/>
            <a:r>
              <a:rPr lang="en-IN" sz="3200" dirty="0"/>
              <a:t>Scalability: The modular agent architecture and use of a message bus (even simulated) lays the groundwork for horizontal scaling in future phases.</a:t>
            </a:r>
          </a:p>
          <a:p>
            <a:pPr algn="just"/>
            <a:endParaRPr lang="en-IN" sz="3200" dirty="0"/>
          </a:p>
          <a:p>
            <a:pPr algn="just"/>
            <a:r>
              <a:rPr lang="en-IN" sz="3200" dirty="0"/>
              <a:t>Performance: For Phase 1, focus on ensuring the upload and initial ingestion steps are responsive.</a:t>
            </a:r>
          </a:p>
          <a:p>
            <a:pPr algn="just"/>
            <a:endParaRPr lang="en-IN" sz="3200" dirty="0"/>
          </a:p>
          <a:p>
            <a:pPr algn="just"/>
            <a:r>
              <a:rPr lang="en-IN" sz="3200" dirty="0"/>
              <a:t>Security: Acknowledge the importance of future security measures like virus scanning for attachments and secure API endpoints.</a:t>
            </a:r>
          </a:p>
          <a:p>
            <a:pPr algn="just"/>
            <a:endParaRPr lang="en-IN" sz="3200" dirty="0"/>
          </a:p>
        </p:txBody>
      </p:sp>
    </p:spTree>
    <p:extLst>
      <p:ext uri="{BB962C8B-B14F-4D97-AF65-F5344CB8AC3E}">
        <p14:creationId xmlns:p14="http://schemas.microsoft.com/office/powerpoint/2010/main" val="2655384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94CCA0-EF50-CE40-557E-3FD0113282C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4889703-A896-3B6D-6EBF-C08A8C25E28B}"/>
              </a:ext>
            </a:extLst>
          </p:cNvPr>
          <p:cNvGrpSpPr/>
          <p:nvPr/>
        </p:nvGrpSpPr>
        <p:grpSpPr>
          <a:xfrm>
            <a:off x="9144000" y="-90108"/>
            <a:ext cx="9144000" cy="10467217"/>
            <a:chOff x="0" y="0"/>
            <a:chExt cx="2408296" cy="2756798"/>
          </a:xfrm>
        </p:grpSpPr>
        <p:sp>
          <p:nvSpPr>
            <p:cNvPr id="3" name="Freeform 3">
              <a:extLst>
                <a:ext uri="{FF2B5EF4-FFF2-40B4-BE49-F238E27FC236}">
                  <a16:creationId xmlns:a16="http://schemas.microsoft.com/office/drawing/2014/main" id="{A67A61F4-E900-2AA1-B175-4E7A7E77A8CB}"/>
                </a:ext>
              </a:extLst>
            </p:cNvPr>
            <p:cNvSpPr/>
            <p:nvPr/>
          </p:nvSpPr>
          <p:spPr>
            <a:xfrm>
              <a:off x="0" y="0"/>
              <a:ext cx="2408296" cy="2756798"/>
            </a:xfrm>
            <a:custGeom>
              <a:avLst/>
              <a:gdLst/>
              <a:ahLst/>
              <a:cxnLst/>
              <a:rect l="l" t="t" r="r" b="b"/>
              <a:pathLst>
                <a:path w="2408296" h="2756798">
                  <a:moveTo>
                    <a:pt x="0" y="0"/>
                  </a:moveTo>
                  <a:lnTo>
                    <a:pt x="2408296" y="0"/>
                  </a:lnTo>
                  <a:lnTo>
                    <a:pt x="2408296" y="2756798"/>
                  </a:lnTo>
                  <a:lnTo>
                    <a:pt x="0" y="2756798"/>
                  </a:lnTo>
                  <a:close/>
                </a:path>
              </a:pathLst>
            </a:custGeom>
            <a:gradFill rotWithShape="1">
              <a:gsLst>
                <a:gs pos="0">
                  <a:srgbClr val="1933A8">
                    <a:alpha val="100000"/>
                  </a:srgbClr>
                </a:gs>
                <a:gs pos="100000">
                  <a:srgbClr val="5271FF">
                    <a:alpha val="100000"/>
                  </a:srgbClr>
                </a:gs>
              </a:gsLst>
              <a:lin ang="2700000"/>
            </a:gradFill>
          </p:spPr>
          <p:txBody>
            <a:bodyPr/>
            <a:lstStyle/>
            <a:p>
              <a:endParaRPr lang="en-US"/>
            </a:p>
          </p:txBody>
        </p:sp>
        <p:sp>
          <p:nvSpPr>
            <p:cNvPr id="4" name="TextBox 4">
              <a:extLst>
                <a:ext uri="{FF2B5EF4-FFF2-40B4-BE49-F238E27FC236}">
                  <a16:creationId xmlns:a16="http://schemas.microsoft.com/office/drawing/2014/main" id="{EE1F181D-C962-3EDB-21B3-11227E550F41}"/>
                </a:ext>
              </a:extLst>
            </p:cNvPr>
            <p:cNvSpPr txBox="1"/>
            <p:nvPr/>
          </p:nvSpPr>
          <p:spPr>
            <a:xfrm>
              <a:off x="0" y="9525"/>
              <a:ext cx="2408296" cy="2747273"/>
            </a:xfrm>
            <a:prstGeom prst="rect">
              <a:avLst/>
            </a:prstGeom>
          </p:spPr>
          <p:txBody>
            <a:bodyPr lIns="50800" tIns="50800" rIns="50800" bIns="50800" rtlCol="0" anchor="ctr"/>
            <a:lstStyle/>
            <a:p>
              <a:pPr algn="ctr">
                <a:lnSpc>
                  <a:spcPts val="1521"/>
                </a:lnSpc>
              </a:pPr>
              <a:endParaRPr/>
            </a:p>
          </p:txBody>
        </p:sp>
      </p:grpSp>
      <p:sp>
        <p:nvSpPr>
          <p:cNvPr id="5" name="Freeform 5">
            <a:extLst>
              <a:ext uri="{FF2B5EF4-FFF2-40B4-BE49-F238E27FC236}">
                <a16:creationId xmlns:a16="http://schemas.microsoft.com/office/drawing/2014/main" id="{63FDBBD1-2E55-E946-A401-5F6D783CB07F}"/>
              </a:ext>
            </a:extLst>
          </p:cNvPr>
          <p:cNvSpPr/>
          <p:nvPr/>
        </p:nvSpPr>
        <p:spPr>
          <a:xfrm>
            <a:off x="-1798116" y="3946725"/>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sp>
        <p:nvSpPr>
          <p:cNvPr id="6" name="Freeform 6">
            <a:extLst>
              <a:ext uri="{FF2B5EF4-FFF2-40B4-BE49-F238E27FC236}">
                <a16:creationId xmlns:a16="http://schemas.microsoft.com/office/drawing/2014/main" id="{93006BDA-7C1B-0EB4-0290-CA57C044E01C}"/>
              </a:ext>
            </a:extLst>
          </p:cNvPr>
          <p:cNvSpPr/>
          <p:nvPr/>
        </p:nvSpPr>
        <p:spPr>
          <a:xfrm>
            <a:off x="3174467" y="-880610"/>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grpSp>
        <p:nvGrpSpPr>
          <p:cNvPr id="7" name="Group 7">
            <a:extLst>
              <a:ext uri="{FF2B5EF4-FFF2-40B4-BE49-F238E27FC236}">
                <a16:creationId xmlns:a16="http://schemas.microsoft.com/office/drawing/2014/main" id="{34AFE837-2F5C-5429-8D17-EEF4F8109922}"/>
              </a:ext>
            </a:extLst>
          </p:cNvPr>
          <p:cNvGrpSpPr/>
          <p:nvPr/>
        </p:nvGrpSpPr>
        <p:grpSpPr>
          <a:xfrm>
            <a:off x="457200" y="419100"/>
            <a:ext cx="17297400" cy="9372600"/>
            <a:chOff x="0" y="0"/>
            <a:chExt cx="6483545" cy="3287431"/>
          </a:xfrm>
        </p:grpSpPr>
        <p:sp>
          <p:nvSpPr>
            <p:cNvPr id="8" name="Freeform 8">
              <a:extLst>
                <a:ext uri="{FF2B5EF4-FFF2-40B4-BE49-F238E27FC236}">
                  <a16:creationId xmlns:a16="http://schemas.microsoft.com/office/drawing/2014/main" id="{605ED5A4-FFFB-6D6D-18C3-DB5154A2851C}"/>
                </a:ext>
              </a:extLst>
            </p:cNvPr>
            <p:cNvSpPr/>
            <p:nvPr/>
          </p:nvSpPr>
          <p:spPr>
            <a:xfrm>
              <a:off x="0" y="0"/>
              <a:ext cx="6483545" cy="3287431"/>
            </a:xfrm>
            <a:custGeom>
              <a:avLst/>
              <a:gdLst/>
              <a:ahLst/>
              <a:cxnLst/>
              <a:rect l="l" t="t" r="r" b="b"/>
              <a:pathLst>
                <a:path w="6483545" h="3287431">
                  <a:moveTo>
                    <a:pt x="0" y="0"/>
                  </a:moveTo>
                  <a:lnTo>
                    <a:pt x="6483545" y="0"/>
                  </a:lnTo>
                  <a:lnTo>
                    <a:pt x="6483545" y="3287431"/>
                  </a:lnTo>
                  <a:lnTo>
                    <a:pt x="0" y="3287431"/>
                  </a:lnTo>
                  <a:close/>
                </a:path>
              </a:pathLst>
            </a:custGeom>
            <a:solidFill>
              <a:srgbClr val="FFFFFF"/>
            </a:solidFill>
          </p:spPr>
          <p:txBody>
            <a:bodyPr/>
            <a:lstStyle/>
            <a:p>
              <a:endParaRPr lang="en-US"/>
            </a:p>
          </p:txBody>
        </p:sp>
        <p:sp>
          <p:nvSpPr>
            <p:cNvPr id="9" name="TextBox 9">
              <a:extLst>
                <a:ext uri="{FF2B5EF4-FFF2-40B4-BE49-F238E27FC236}">
                  <a16:creationId xmlns:a16="http://schemas.microsoft.com/office/drawing/2014/main" id="{274F6C46-F903-AB35-EA0A-25BEF4E9C72D}"/>
                </a:ext>
              </a:extLst>
            </p:cNvPr>
            <p:cNvSpPr txBox="1"/>
            <p:nvPr/>
          </p:nvSpPr>
          <p:spPr>
            <a:xfrm>
              <a:off x="0" y="9525"/>
              <a:ext cx="6483545" cy="3277906"/>
            </a:xfrm>
            <a:prstGeom prst="rect">
              <a:avLst/>
            </a:prstGeom>
          </p:spPr>
          <p:txBody>
            <a:bodyPr lIns="50800" tIns="50800" rIns="50800" bIns="50800" rtlCol="0" anchor="ctr"/>
            <a:lstStyle/>
            <a:p>
              <a:pPr algn="ctr">
                <a:lnSpc>
                  <a:spcPts val="1521"/>
                </a:lnSpc>
              </a:pPr>
              <a:endParaRPr/>
            </a:p>
          </p:txBody>
        </p:sp>
      </p:grpSp>
      <p:sp>
        <p:nvSpPr>
          <p:cNvPr id="12" name="TextBox 12">
            <a:extLst>
              <a:ext uri="{FF2B5EF4-FFF2-40B4-BE49-F238E27FC236}">
                <a16:creationId xmlns:a16="http://schemas.microsoft.com/office/drawing/2014/main" id="{767906C9-53D4-1AE9-8670-93DC3867654A}"/>
              </a:ext>
            </a:extLst>
          </p:cNvPr>
          <p:cNvSpPr txBox="1"/>
          <p:nvPr/>
        </p:nvSpPr>
        <p:spPr>
          <a:xfrm>
            <a:off x="1155296" y="790421"/>
            <a:ext cx="13263487"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Best practices and industry standards followed</a:t>
            </a:r>
          </a:p>
        </p:txBody>
      </p:sp>
      <p:sp>
        <p:nvSpPr>
          <p:cNvPr id="19" name="Freeform 19">
            <a:extLst>
              <a:ext uri="{FF2B5EF4-FFF2-40B4-BE49-F238E27FC236}">
                <a16:creationId xmlns:a16="http://schemas.microsoft.com/office/drawing/2014/main" id="{25F4E732-F7C7-83E2-D398-D3891552126B}"/>
              </a:ext>
            </a:extLst>
          </p:cNvPr>
          <p:cNvSpPr/>
          <p:nvPr/>
        </p:nvSpPr>
        <p:spPr>
          <a:xfrm rot="-10800000">
            <a:off x="15285344" y="419100"/>
            <a:ext cx="2384314" cy="2438400"/>
          </a:xfrm>
          <a:custGeom>
            <a:avLst/>
            <a:gdLst/>
            <a:ahLst/>
            <a:cxnLst/>
            <a:rect l="l" t="t" r="r" b="b"/>
            <a:pathLst>
              <a:path w="2087066" h="2226204">
                <a:moveTo>
                  <a:pt x="0" y="0"/>
                </a:moveTo>
                <a:lnTo>
                  <a:pt x="2087066" y="0"/>
                </a:lnTo>
                <a:lnTo>
                  <a:pt x="2087066" y="2226204"/>
                </a:lnTo>
                <a:lnTo>
                  <a:pt x="0" y="222620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TextBox 10">
            <a:extLst>
              <a:ext uri="{FF2B5EF4-FFF2-40B4-BE49-F238E27FC236}">
                <a16:creationId xmlns:a16="http://schemas.microsoft.com/office/drawing/2014/main" id="{D4F5894C-DE9F-6DBF-F29B-93E2434ECC52}"/>
              </a:ext>
            </a:extLst>
          </p:cNvPr>
          <p:cNvSpPr txBox="1"/>
          <p:nvPr/>
        </p:nvSpPr>
        <p:spPr>
          <a:xfrm>
            <a:off x="1155296" y="2008990"/>
            <a:ext cx="12110877" cy="5632311"/>
          </a:xfrm>
          <a:prstGeom prst="rect">
            <a:avLst/>
          </a:prstGeom>
          <a:noFill/>
        </p:spPr>
        <p:txBody>
          <a:bodyPr wrap="square">
            <a:spAutoFit/>
          </a:bodyPr>
          <a:lstStyle/>
          <a:p>
            <a:pPr algn="just"/>
            <a:r>
              <a:rPr lang="en-IN" sz="3600" dirty="0"/>
              <a:t>Modular Design: Separating concerns into distinct agents and shared services.</a:t>
            </a:r>
          </a:p>
          <a:p>
            <a:pPr algn="just"/>
            <a:endParaRPr lang="en-IN" sz="3600" dirty="0"/>
          </a:p>
          <a:p>
            <a:pPr algn="just"/>
            <a:r>
              <a:rPr lang="en-IN" sz="3600" dirty="0"/>
              <a:t>Event-Driven Architecture: Using a message bus for inter-agent communication</a:t>
            </a:r>
          </a:p>
          <a:p>
            <a:pPr algn="just"/>
            <a:endParaRPr lang="en-IN" sz="3600" dirty="0"/>
          </a:p>
          <a:p>
            <a:pPr algn="just"/>
            <a:r>
              <a:rPr lang="en-US" sz="3600" dirty="0"/>
              <a:t>Clear Project Structure: Following the recommended Python project layout.</a:t>
            </a:r>
          </a:p>
          <a:p>
            <a:pPr algn="just"/>
            <a:endParaRPr lang="en-US" sz="3600" dirty="0"/>
          </a:p>
          <a:p>
            <a:pPr algn="just"/>
            <a:r>
              <a:rPr lang="en-US" sz="3600" dirty="0"/>
              <a:t>Version Control: Using Git for code management.</a:t>
            </a:r>
            <a:endParaRPr lang="en-IN" sz="3600" dirty="0"/>
          </a:p>
        </p:txBody>
      </p:sp>
    </p:spTree>
    <p:extLst>
      <p:ext uri="{BB962C8B-B14F-4D97-AF65-F5344CB8AC3E}">
        <p14:creationId xmlns:p14="http://schemas.microsoft.com/office/powerpoint/2010/main" val="39327293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7DE885-9440-7576-7E04-A08B45EF16BD}"/>
            </a:ext>
          </a:extLst>
        </p:cNvPr>
        <p:cNvGrpSpPr/>
        <p:nvPr/>
      </p:nvGrpSpPr>
      <p:grpSpPr>
        <a:xfrm>
          <a:off x="0" y="0"/>
          <a:ext cx="0" cy="0"/>
          <a:chOff x="0" y="0"/>
          <a:chExt cx="0" cy="0"/>
        </a:xfrm>
      </p:grpSpPr>
      <p:sp>
        <p:nvSpPr>
          <p:cNvPr id="18" name="Freeform 18">
            <a:extLst>
              <a:ext uri="{FF2B5EF4-FFF2-40B4-BE49-F238E27FC236}">
                <a16:creationId xmlns:a16="http://schemas.microsoft.com/office/drawing/2014/main" id="{D3C23E53-0073-00A9-BE09-FC472E841950}"/>
              </a:ext>
            </a:extLst>
          </p:cNvPr>
          <p:cNvSpPr/>
          <p:nvPr/>
        </p:nvSpPr>
        <p:spPr>
          <a:xfrm>
            <a:off x="0" y="6438900"/>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1" name="TextBox 21">
            <a:extLst>
              <a:ext uri="{FF2B5EF4-FFF2-40B4-BE49-F238E27FC236}">
                <a16:creationId xmlns:a16="http://schemas.microsoft.com/office/drawing/2014/main" id="{18B56C51-5BAF-F4EB-6509-05406AC1C311}"/>
              </a:ext>
            </a:extLst>
          </p:cNvPr>
          <p:cNvSpPr txBox="1"/>
          <p:nvPr/>
        </p:nvSpPr>
        <p:spPr>
          <a:xfrm>
            <a:off x="938134" y="723900"/>
            <a:ext cx="12176423"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User Experience</a:t>
            </a:r>
          </a:p>
        </p:txBody>
      </p:sp>
      <p:sp>
        <p:nvSpPr>
          <p:cNvPr id="31" name="Freeform 15">
            <a:extLst>
              <a:ext uri="{FF2B5EF4-FFF2-40B4-BE49-F238E27FC236}">
                <a16:creationId xmlns:a16="http://schemas.microsoft.com/office/drawing/2014/main" id="{5242FB0C-A5CF-FBB9-1F3B-E84241B89A88}"/>
              </a:ext>
            </a:extLst>
          </p:cNvPr>
          <p:cNvSpPr/>
          <p:nvPr/>
        </p:nvSpPr>
        <p:spPr>
          <a:xfrm>
            <a:off x="13675426" y="7725054"/>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4"/>
            <a:stretch>
              <a:fillRect/>
            </a:stretch>
          </a:blipFill>
          <a:ln cap="sq">
            <a:noFill/>
            <a:prstDash val="solid"/>
            <a:miter/>
          </a:ln>
        </p:spPr>
        <p:txBody>
          <a:bodyPr/>
          <a:lstStyle/>
          <a:p>
            <a:endParaRPr lang="en-US"/>
          </a:p>
        </p:txBody>
      </p:sp>
      <p:sp>
        <p:nvSpPr>
          <p:cNvPr id="3" name="TextBox 2">
            <a:extLst>
              <a:ext uri="{FF2B5EF4-FFF2-40B4-BE49-F238E27FC236}">
                <a16:creationId xmlns:a16="http://schemas.microsoft.com/office/drawing/2014/main" id="{712CF9BC-04DD-0F55-13BA-4C685DF334B4}"/>
              </a:ext>
            </a:extLst>
          </p:cNvPr>
          <p:cNvSpPr txBox="1"/>
          <p:nvPr/>
        </p:nvSpPr>
        <p:spPr>
          <a:xfrm>
            <a:off x="914400" y="1714500"/>
            <a:ext cx="14782800" cy="2308324"/>
          </a:xfrm>
          <a:prstGeom prst="rect">
            <a:avLst/>
          </a:prstGeom>
          <a:noFill/>
        </p:spPr>
        <p:txBody>
          <a:bodyPr wrap="square">
            <a:spAutoFit/>
          </a:bodyPr>
          <a:lstStyle/>
          <a:p>
            <a:pPr algn="just"/>
            <a:r>
              <a:rPr lang="en-IN" sz="3600" dirty="0"/>
              <a:t>Simple Upload: An intuitive drag-and-drop or file selection area.</a:t>
            </a:r>
          </a:p>
          <a:p>
            <a:pPr algn="just"/>
            <a:endParaRPr lang="en-IN" sz="3600" dirty="0"/>
          </a:p>
          <a:p>
            <a:pPr algn="just"/>
            <a:r>
              <a:rPr lang="en-IN" sz="3600" dirty="0"/>
              <a:t>Immediate Feedback: Documents appear in a list, and their status updates to "Ingested" in near real-time.</a:t>
            </a:r>
          </a:p>
        </p:txBody>
      </p:sp>
    </p:spTree>
    <p:extLst>
      <p:ext uri="{BB962C8B-B14F-4D97-AF65-F5344CB8AC3E}">
        <p14:creationId xmlns:p14="http://schemas.microsoft.com/office/powerpoint/2010/main" val="693039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6DE726-85F4-FE37-56C2-EF9D0B3E8CDA}"/>
            </a:ext>
          </a:extLst>
        </p:cNvPr>
        <p:cNvGrpSpPr/>
        <p:nvPr/>
      </p:nvGrpSpPr>
      <p:grpSpPr>
        <a:xfrm>
          <a:off x="0" y="0"/>
          <a:ext cx="0" cy="0"/>
          <a:chOff x="0" y="0"/>
          <a:chExt cx="0" cy="0"/>
        </a:xfrm>
      </p:grpSpPr>
      <p:sp>
        <p:nvSpPr>
          <p:cNvPr id="18" name="Freeform 18">
            <a:extLst>
              <a:ext uri="{FF2B5EF4-FFF2-40B4-BE49-F238E27FC236}">
                <a16:creationId xmlns:a16="http://schemas.microsoft.com/office/drawing/2014/main" id="{0B512F6B-2A91-303C-B844-908238AC54CE}"/>
              </a:ext>
            </a:extLst>
          </p:cNvPr>
          <p:cNvSpPr/>
          <p:nvPr/>
        </p:nvSpPr>
        <p:spPr>
          <a:xfrm>
            <a:off x="24581" y="6542150"/>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21" name="TextBox 21">
            <a:extLst>
              <a:ext uri="{FF2B5EF4-FFF2-40B4-BE49-F238E27FC236}">
                <a16:creationId xmlns:a16="http://schemas.microsoft.com/office/drawing/2014/main" id="{4D5FBC86-200F-3F0A-BB22-ED13DD2BF003}"/>
              </a:ext>
            </a:extLst>
          </p:cNvPr>
          <p:cNvSpPr txBox="1"/>
          <p:nvPr/>
        </p:nvSpPr>
        <p:spPr>
          <a:xfrm>
            <a:off x="777577" y="503604"/>
            <a:ext cx="12176423"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Console Output Details</a:t>
            </a:r>
          </a:p>
        </p:txBody>
      </p:sp>
      <p:sp>
        <p:nvSpPr>
          <p:cNvPr id="31" name="Freeform 15">
            <a:extLst>
              <a:ext uri="{FF2B5EF4-FFF2-40B4-BE49-F238E27FC236}">
                <a16:creationId xmlns:a16="http://schemas.microsoft.com/office/drawing/2014/main" id="{9DE4810A-3525-42B2-623A-F71BE1ED2A91}"/>
              </a:ext>
            </a:extLst>
          </p:cNvPr>
          <p:cNvSpPr/>
          <p:nvPr/>
        </p:nvSpPr>
        <p:spPr>
          <a:xfrm>
            <a:off x="13675426" y="7725054"/>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4"/>
            <a:stretch>
              <a:fillRect/>
            </a:stretch>
          </a:blipFill>
          <a:ln cap="sq">
            <a:noFill/>
            <a:prstDash val="solid"/>
            <a:miter/>
          </a:ln>
        </p:spPr>
        <p:txBody>
          <a:bodyPr/>
          <a:lstStyle/>
          <a:p>
            <a:endParaRPr lang="en-US"/>
          </a:p>
        </p:txBody>
      </p:sp>
      <p:sp>
        <p:nvSpPr>
          <p:cNvPr id="2" name="TextBox 1">
            <a:extLst>
              <a:ext uri="{FF2B5EF4-FFF2-40B4-BE49-F238E27FC236}">
                <a16:creationId xmlns:a16="http://schemas.microsoft.com/office/drawing/2014/main" id="{B8A31350-ECA1-449E-7F8D-2FFB0F1E909A}"/>
              </a:ext>
            </a:extLst>
          </p:cNvPr>
          <p:cNvSpPr txBox="1"/>
          <p:nvPr/>
        </p:nvSpPr>
        <p:spPr>
          <a:xfrm>
            <a:off x="609600" y="2095500"/>
            <a:ext cx="12821934" cy="584775"/>
          </a:xfrm>
          <a:prstGeom prst="rect">
            <a:avLst/>
          </a:prstGeom>
          <a:noFill/>
        </p:spPr>
        <p:txBody>
          <a:bodyPr wrap="square">
            <a:spAutoFit/>
          </a:bodyPr>
          <a:lstStyle/>
          <a:p>
            <a:r>
              <a:rPr lang="en-US" sz="3200" dirty="0">
                <a:latin typeface="+mj-lt"/>
              </a:rPr>
              <a:t>https://github.com/prasanna756/Agentic-Creators</a:t>
            </a:r>
          </a:p>
        </p:txBody>
      </p:sp>
    </p:spTree>
    <p:extLst>
      <p:ext uri="{BB962C8B-B14F-4D97-AF65-F5344CB8AC3E}">
        <p14:creationId xmlns:p14="http://schemas.microsoft.com/office/powerpoint/2010/main" val="1506365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Freeform 2"/>
          <p:cNvSpPr/>
          <p:nvPr/>
        </p:nvSpPr>
        <p:spPr>
          <a:xfrm>
            <a:off x="1906777" y="-391566"/>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sp>
        <p:nvSpPr>
          <p:cNvPr id="3" name="Freeform 3"/>
          <p:cNvSpPr/>
          <p:nvPr/>
        </p:nvSpPr>
        <p:spPr>
          <a:xfrm>
            <a:off x="13675426" y="7750722"/>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grpSp>
        <p:nvGrpSpPr>
          <p:cNvPr id="4" name="Group 4"/>
          <p:cNvGrpSpPr/>
          <p:nvPr/>
        </p:nvGrpSpPr>
        <p:grpSpPr>
          <a:xfrm>
            <a:off x="0" y="-20171"/>
            <a:ext cx="5102386" cy="10467217"/>
            <a:chOff x="0" y="0"/>
            <a:chExt cx="1343838" cy="2756798"/>
          </a:xfrm>
        </p:grpSpPr>
        <p:sp>
          <p:nvSpPr>
            <p:cNvPr id="5" name="Freeform 5"/>
            <p:cNvSpPr/>
            <p:nvPr/>
          </p:nvSpPr>
          <p:spPr>
            <a:xfrm>
              <a:off x="0" y="0"/>
              <a:ext cx="1343838" cy="2756798"/>
            </a:xfrm>
            <a:custGeom>
              <a:avLst/>
              <a:gdLst/>
              <a:ahLst/>
              <a:cxnLst/>
              <a:rect l="l" t="t" r="r" b="b"/>
              <a:pathLst>
                <a:path w="1343838" h="2756798">
                  <a:moveTo>
                    <a:pt x="0" y="0"/>
                  </a:moveTo>
                  <a:lnTo>
                    <a:pt x="1343838" y="0"/>
                  </a:lnTo>
                  <a:lnTo>
                    <a:pt x="1343838" y="2756798"/>
                  </a:lnTo>
                  <a:lnTo>
                    <a:pt x="0" y="2756798"/>
                  </a:lnTo>
                  <a:close/>
                </a:path>
              </a:pathLst>
            </a:custGeom>
            <a:gradFill rotWithShape="1">
              <a:gsLst>
                <a:gs pos="0">
                  <a:srgbClr val="1933A8">
                    <a:alpha val="100000"/>
                  </a:srgbClr>
                </a:gs>
                <a:gs pos="100000">
                  <a:srgbClr val="5271FF">
                    <a:alpha val="100000"/>
                  </a:srgbClr>
                </a:gs>
              </a:gsLst>
              <a:lin ang="2700000"/>
            </a:gradFill>
          </p:spPr>
          <p:txBody>
            <a:bodyPr/>
            <a:lstStyle/>
            <a:p>
              <a:endParaRPr lang="en-US"/>
            </a:p>
          </p:txBody>
        </p:sp>
        <p:sp>
          <p:nvSpPr>
            <p:cNvPr id="6" name="TextBox 6"/>
            <p:cNvSpPr txBox="1"/>
            <p:nvPr/>
          </p:nvSpPr>
          <p:spPr>
            <a:xfrm>
              <a:off x="0" y="9525"/>
              <a:ext cx="1343838" cy="2747273"/>
            </a:xfrm>
            <a:prstGeom prst="rect">
              <a:avLst/>
            </a:prstGeom>
          </p:spPr>
          <p:txBody>
            <a:bodyPr lIns="50800" tIns="50800" rIns="50800" bIns="50800" rtlCol="0" anchor="ctr"/>
            <a:lstStyle/>
            <a:p>
              <a:pPr algn="ctr">
                <a:lnSpc>
                  <a:spcPts val="1521"/>
                </a:lnSpc>
              </a:pPr>
              <a:endParaRPr/>
            </a:p>
          </p:txBody>
        </p:sp>
      </p:grpSp>
      <p:grpSp>
        <p:nvGrpSpPr>
          <p:cNvPr id="7" name="Group 7"/>
          <p:cNvGrpSpPr/>
          <p:nvPr/>
        </p:nvGrpSpPr>
        <p:grpSpPr>
          <a:xfrm>
            <a:off x="1028700" y="1808064"/>
            <a:ext cx="8255582" cy="7450236"/>
            <a:chOff x="0" y="0"/>
            <a:chExt cx="1279006" cy="1154236"/>
          </a:xfrm>
        </p:grpSpPr>
        <p:sp>
          <p:nvSpPr>
            <p:cNvPr id="8" name="Freeform 8"/>
            <p:cNvSpPr/>
            <p:nvPr/>
          </p:nvSpPr>
          <p:spPr>
            <a:xfrm>
              <a:off x="0" y="0"/>
              <a:ext cx="1279006" cy="1154236"/>
            </a:xfrm>
            <a:custGeom>
              <a:avLst/>
              <a:gdLst/>
              <a:ahLst/>
              <a:cxnLst/>
              <a:rect l="l" t="t" r="r" b="b"/>
              <a:pathLst>
                <a:path w="1279006" h="1154236">
                  <a:moveTo>
                    <a:pt x="93778" y="0"/>
                  </a:moveTo>
                  <a:lnTo>
                    <a:pt x="1185228" y="0"/>
                  </a:lnTo>
                  <a:cubicBezTo>
                    <a:pt x="1237020" y="0"/>
                    <a:pt x="1279006" y="41986"/>
                    <a:pt x="1279006" y="93778"/>
                  </a:cubicBezTo>
                  <a:lnTo>
                    <a:pt x="1279006" y="1060458"/>
                  </a:lnTo>
                  <a:cubicBezTo>
                    <a:pt x="1279006" y="1085330"/>
                    <a:pt x="1269126" y="1109183"/>
                    <a:pt x="1251539" y="1126769"/>
                  </a:cubicBezTo>
                  <a:cubicBezTo>
                    <a:pt x="1233952" y="1144356"/>
                    <a:pt x="1210099" y="1154236"/>
                    <a:pt x="1185228" y="1154236"/>
                  </a:cubicBezTo>
                  <a:lnTo>
                    <a:pt x="93778" y="1154236"/>
                  </a:lnTo>
                  <a:cubicBezTo>
                    <a:pt x="68907" y="1154236"/>
                    <a:pt x="45054" y="1144356"/>
                    <a:pt x="27467" y="1126769"/>
                  </a:cubicBezTo>
                  <a:cubicBezTo>
                    <a:pt x="9880" y="1109183"/>
                    <a:pt x="0" y="1085330"/>
                    <a:pt x="0" y="1060458"/>
                  </a:cubicBezTo>
                  <a:lnTo>
                    <a:pt x="0" y="93778"/>
                  </a:lnTo>
                  <a:cubicBezTo>
                    <a:pt x="0" y="68907"/>
                    <a:pt x="9880" y="45054"/>
                    <a:pt x="27467" y="27467"/>
                  </a:cubicBezTo>
                  <a:cubicBezTo>
                    <a:pt x="45054" y="9880"/>
                    <a:pt x="68907" y="0"/>
                    <a:pt x="93778" y="0"/>
                  </a:cubicBezTo>
                  <a:close/>
                </a:path>
              </a:pathLst>
            </a:custGeom>
            <a:blipFill>
              <a:blip r:embed="rId3"/>
              <a:stretch>
                <a:fillRect l="-30217" r="-30217"/>
              </a:stretch>
            </a:blipFill>
          </p:spPr>
          <p:txBody>
            <a:bodyPr/>
            <a:lstStyle/>
            <a:p>
              <a:endParaRPr lang="en-US"/>
            </a:p>
          </p:txBody>
        </p:sp>
      </p:grpSp>
      <p:sp>
        <p:nvSpPr>
          <p:cNvPr id="12" name="TextBox 12"/>
          <p:cNvSpPr txBox="1"/>
          <p:nvPr/>
        </p:nvSpPr>
        <p:spPr>
          <a:xfrm>
            <a:off x="10066285" y="4476651"/>
            <a:ext cx="8255582" cy="1333698"/>
          </a:xfrm>
          <a:prstGeom prst="rect">
            <a:avLst/>
          </a:prstGeom>
        </p:spPr>
        <p:txBody>
          <a:bodyPr wrap="square" lIns="0" tIns="0" rIns="0" bIns="0" rtlCol="0" anchor="t">
            <a:spAutoFit/>
          </a:bodyPr>
          <a:lstStyle/>
          <a:p>
            <a:pPr algn="l">
              <a:lnSpc>
                <a:spcPts val="10395"/>
              </a:lnSpc>
            </a:pPr>
            <a:r>
              <a:rPr lang="en-US" sz="9900" b="1" dirty="0">
                <a:solidFill>
                  <a:srgbClr val="5271FF"/>
                </a:solidFill>
                <a:latin typeface="Raleway Ultra-Bold"/>
                <a:ea typeface="Raleway Ultra-Bold"/>
                <a:cs typeface="Raleway Ultra-Bold"/>
                <a:sym typeface="Raleway Ultra-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Freeform 2"/>
          <p:cNvSpPr/>
          <p:nvPr/>
        </p:nvSpPr>
        <p:spPr>
          <a:xfrm>
            <a:off x="1906777" y="-391566"/>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sp>
        <p:nvSpPr>
          <p:cNvPr id="3" name="Freeform 3"/>
          <p:cNvSpPr/>
          <p:nvPr/>
        </p:nvSpPr>
        <p:spPr>
          <a:xfrm>
            <a:off x="15055452" y="6577855"/>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grpSp>
        <p:nvGrpSpPr>
          <p:cNvPr id="4" name="Group 4"/>
          <p:cNvGrpSpPr/>
          <p:nvPr/>
        </p:nvGrpSpPr>
        <p:grpSpPr>
          <a:xfrm>
            <a:off x="0" y="-90108"/>
            <a:ext cx="5102386" cy="10467217"/>
            <a:chOff x="0" y="0"/>
            <a:chExt cx="1343838" cy="2756798"/>
          </a:xfrm>
        </p:grpSpPr>
        <p:sp>
          <p:nvSpPr>
            <p:cNvPr id="5" name="Freeform 5"/>
            <p:cNvSpPr/>
            <p:nvPr/>
          </p:nvSpPr>
          <p:spPr>
            <a:xfrm>
              <a:off x="0" y="0"/>
              <a:ext cx="1343838" cy="2756798"/>
            </a:xfrm>
            <a:custGeom>
              <a:avLst/>
              <a:gdLst/>
              <a:ahLst/>
              <a:cxnLst/>
              <a:rect l="l" t="t" r="r" b="b"/>
              <a:pathLst>
                <a:path w="1343838" h="2756798">
                  <a:moveTo>
                    <a:pt x="0" y="0"/>
                  </a:moveTo>
                  <a:lnTo>
                    <a:pt x="1343838" y="0"/>
                  </a:lnTo>
                  <a:lnTo>
                    <a:pt x="1343838" y="2756798"/>
                  </a:lnTo>
                  <a:lnTo>
                    <a:pt x="0" y="2756798"/>
                  </a:lnTo>
                  <a:close/>
                </a:path>
              </a:pathLst>
            </a:custGeom>
            <a:gradFill rotWithShape="1">
              <a:gsLst>
                <a:gs pos="0">
                  <a:srgbClr val="1933A8">
                    <a:alpha val="100000"/>
                  </a:srgbClr>
                </a:gs>
                <a:gs pos="100000">
                  <a:srgbClr val="5271FF">
                    <a:alpha val="100000"/>
                  </a:srgbClr>
                </a:gs>
              </a:gsLst>
              <a:lin ang="2700000"/>
            </a:gradFill>
          </p:spPr>
          <p:txBody>
            <a:bodyPr/>
            <a:lstStyle/>
            <a:p>
              <a:endParaRPr lang="en-US"/>
            </a:p>
          </p:txBody>
        </p:sp>
        <p:sp>
          <p:nvSpPr>
            <p:cNvPr id="6" name="TextBox 6"/>
            <p:cNvSpPr txBox="1"/>
            <p:nvPr/>
          </p:nvSpPr>
          <p:spPr>
            <a:xfrm>
              <a:off x="0" y="9525"/>
              <a:ext cx="1343838" cy="2747273"/>
            </a:xfrm>
            <a:prstGeom prst="rect">
              <a:avLst/>
            </a:prstGeom>
          </p:spPr>
          <p:txBody>
            <a:bodyPr lIns="50800" tIns="50800" rIns="50800" bIns="50800" rtlCol="0" anchor="ctr"/>
            <a:lstStyle/>
            <a:p>
              <a:pPr algn="ctr">
                <a:lnSpc>
                  <a:spcPts val="1521"/>
                </a:lnSpc>
              </a:pPr>
              <a:endParaRPr/>
            </a:p>
          </p:txBody>
        </p:sp>
      </p:grpSp>
      <p:grpSp>
        <p:nvGrpSpPr>
          <p:cNvPr id="7" name="Group 7"/>
          <p:cNvGrpSpPr/>
          <p:nvPr/>
        </p:nvGrpSpPr>
        <p:grpSpPr>
          <a:xfrm>
            <a:off x="1028700" y="1808064"/>
            <a:ext cx="8255582" cy="7450236"/>
            <a:chOff x="0" y="0"/>
            <a:chExt cx="1279006" cy="1154236"/>
          </a:xfrm>
        </p:grpSpPr>
        <p:sp>
          <p:nvSpPr>
            <p:cNvPr id="8" name="Freeform 8"/>
            <p:cNvSpPr/>
            <p:nvPr/>
          </p:nvSpPr>
          <p:spPr>
            <a:xfrm>
              <a:off x="0" y="0"/>
              <a:ext cx="1279006" cy="1154236"/>
            </a:xfrm>
            <a:custGeom>
              <a:avLst/>
              <a:gdLst/>
              <a:ahLst/>
              <a:cxnLst/>
              <a:rect l="l" t="t" r="r" b="b"/>
              <a:pathLst>
                <a:path w="1279006" h="1154236">
                  <a:moveTo>
                    <a:pt x="93778" y="0"/>
                  </a:moveTo>
                  <a:lnTo>
                    <a:pt x="1185228" y="0"/>
                  </a:lnTo>
                  <a:cubicBezTo>
                    <a:pt x="1237020" y="0"/>
                    <a:pt x="1279006" y="41986"/>
                    <a:pt x="1279006" y="93778"/>
                  </a:cubicBezTo>
                  <a:lnTo>
                    <a:pt x="1279006" y="1060458"/>
                  </a:lnTo>
                  <a:cubicBezTo>
                    <a:pt x="1279006" y="1085330"/>
                    <a:pt x="1269126" y="1109183"/>
                    <a:pt x="1251539" y="1126769"/>
                  </a:cubicBezTo>
                  <a:cubicBezTo>
                    <a:pt x="1233952" y="1144356"/>
                    <a:pt x="1210099" y="1154236"/>
                    <a:pt x="1185228" y="1154236"/>
                  </a:cubicBezTo>
                  <a:lnTo>
                    <a:pt x="93778" y="1154236"/>
                  </a:lnTo>
                  <a:cubicBezTo>
                    <a:pt x="68907" y="1154236"/>
                    <a:pt x="45054" y="1144356"/>
                    <a:pt x="27467" y="1126769"/>
                  </a:cubicBezTo>
                  <a:cubicBezTo>
                    <a:pt x="9880" y="1109183"/>
                    <a:pt x="0" y="1085330"/>
                    <a:pt x="0" y="1060458"/>
                  </a:cubicBezTo>
                  <a:lnTo>
                    <a:pt x="0" y="93778"/>
                  </a:lnTo>
                  <a:cubicBezTo>
                    <a:pt x="0" y="68907"/>
                    <a:pt x="9880" y="45054"/>
                    <a:pt x="27467" y="27467"/>
                  </a:cubicBezTo>
                  <a:cubicBezTo>
                    <a:pt x="45054" y="9880"/>
                    <a:pt x="68907" y="0"/>
                    <a:pt x="93778" y="0"/>
                  </a:cubicBezTo>
                  <a:close/>
                </a:path>
              </a:pathLst>
            </a:custGeom>
            <a:blipFill>
              <a:blip r:embed="rId3"/>
              <a:stretch>
                <a:fillRect l="-17725" r="-17725"/>
              </a:stretch>
            </a:blipFill>
          </p:spPr>
          <p:txBody>
            <a:bodyPr/>
            <a:lstStyle/>
            <a:p>
              <a:endParaRPr lang="en-US"/>
            </a:p>
          </p:txBody>
        </p:sp>
      </p:grpSp>
      <p:sp>
        <p:nvSpPr>
          <p:cNvPr id="9" name="Freeform 9"/>
          <p:cNvSpPr/>
          <p:nvPr/>
        </p:nvSpPr>
        <p:spPr>
          <a:xfrm>
            <a:off x="16181426" y="7838034"/>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Freeform 10"/>
          <p:cNvSpPr/>
          <p:nvPr/>
        </p:nvSpPr>
        <p:spPr>
          <a:xfrm>
            <a:off x="10307815" y="8694281"/>
            <a:ext cx="824110" cy="310071"/>
          </a:xfrm>
          <a:custGeom>
            <a:avLst/>
            <a:gdLst/>
            <a:ahLst/>
            <a:cxnLst/>
            <a:rect l="l" t="t" r="r" b="b"/>
            <a:pathLst>
              <a:path w="824110" h="310071">
                <a:moveTo>
                  <a:pt x="0" y="0"/>
                </a:moveTo>
                <a:lnTo>
                  <a:pt x="824109" y="0"/>
                </a:lnTo>
                <a:lnTo>
                  <a:pt x="824109" y="310071"/>
                </a:lnTo>
                <a:lnTo>
                  <a:pt x="0" y="31007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1" name="TextBox 11"/>
          <p:cNvSpPr txBox="1"/>
          <p:nvPr/>
        </p:nvSpPr>
        <p:spPr>
          <a:xfrm>
            <a:off x="10307815" y="1527929"/>
            <a:ext cx="6085888" cy="819508"/>
          </a:xfrm>
          <a:prstGeom prst="rect">
            <a:avLst/>
          </a:prstGeom>
        </p:spPr>
        <p:txBody>
          <a:bodyPr lIns="0" tIns="0" rIns="0" bIns="0" rtlCol="0" anchor="t">
            <a:spAutoFit/>
          </a:bodyPr>
          <a:lstStyle/>
          <a:p>
            <a:pPr algn="l">
              <a:lnSpc>
                <a:spcPts val="6126"/>
              </a:lnSpc>
            </a:pPr>
            <a:r>
              <a:rPr lang="en-US" sz="5834" b="1" dirty="0">
                <a:solidFill>
                  <a:srgbClr val="5271FF"/>
                </a:solidFill>
                <a:latin typeface="Raleway Ultra-Bold"/>
                <a:ea typeface="Raleway Ultra-Bold"/>
                <a:cs typeface="Raleway Ultra-Bold"/>
                <a:sym typeface="Raleway Ultra-Bold"/>
              </a:rPr>
              <a:t>TEAM DETAILS</a:t>
            </a:r>
          </a:p>
        </p:txBody>
      </p:sp>
      <p:sp>
        <p:nvSpPr>
          <p:cNvPr id="12" name="TextBox 12"/>
          <p:cNvSpPr txBox="1"/>
          <p:nvPr/>
        </p:nvSpPr>
        <p:spPr>
          <a:xfrm>
            <a:off x="9892118" y="2500300"/>
            <a:ext cx="7741391" cy="6065763"/>
          </a:xfrm>
          <a:prstGeom prst="rect">
            <a:avLst/>
          </a:prstGeom>
        </p:spPr>
        <p:txBody>
          <a:bodyPr lIns="0" tIns="0" rIns="0" bIns="0" rtlCol="0" anchor="t">
            <a:spAutoFit/>
          </a:bodyPr>
          <a:lstStyle/>
          <a:p>
            <a:pPr algn="l">
              <a:lnSpc>
                <a:spcPts val="4278"/>
              </a:lnSpc>
            </a:pPr>
            <a:r>
              <a:rPr lang="en-US" sz="4075" b="1" dirty="0">
                <a:solidFill>
                  <a:srgbClr val="5271FF"/>
                </a:solidFill>
                <a:latin typeface="Raleway Ultra-Bold"/>
                <a:ea typeface="Raleway Ultra-Bold"/>
                <a:cs typeface="Raleway Ultra-Bold"/>
                <a:sym typeface="Raleway Ultra-Bold"/>
              </a:rPr>
              <a:t>Team Name : Agentic Creators</a:t>
            </a:r>
          </a:p>
          <a:p>
            <a:pPr algn="l">
              <a:lnSpc>
                <a:spcPts val="4278"/>
              </a:lnSpc>
            </a:pPr>
            <a:endParaRPr lang="en-US" sz="4075" b="1" dirty="0">
              <a:solidFill>
                <a:srgbClr val="5271FF"/>
              </a:solidFill>
              <a:latin typeface="Raleway Ultra-Bold"/>
              <a:ea typeface="Raleway Ultra-Bold"/>
              <a:cs typeface="Raleway Ultra-Bold"/>
              <a:sym typeface="Raleway Ultra-Bold"/>
            </a:endParaRPr>
          </a:p>
          <a:p>
            <a:pPr algn="l">
              <a:lnSpc>
                <a:spcPts val="4278"/>
              </a:lnSpc>
            </a:pPr>
            <a:r>
              <a:rPr lang="en-US" sz="4075" b="1" dirty="0">
                <a:solidFill>
                  <a:srgbClr val="5271FF"/>
                </a:solidFill>
                <a:latin typeface="Raleway Ultra-Bold"/>
                <a:ea typeface="Raleway Ultra-Bold"/>
                <a:cs typeface="Raleway Ultra-Bold"/>
                <a:sym typeface="Raleway Ultra-Bold"/>
              </a:rPr>
              <a:t>Application Name : AI-powered Document Ingestion &amp; Classification System </a:t>
            </a:r>
          </a:p>
          <a:p>
            <a:pPr algn="l">
              <a:lnSpc>
                <a:spcPts val="4278"/>
              </a:lnSpc>
            </a:pPr>
            <a:endParaRPr lang="en-US" sz="4075" b="1" dirty="0">
              <a:solidFill>
                <a:srgbClr val="5271FF"/>
              </a:solidFill>
              <a:latin typeface="Raleway Ultra-Bold"/>
              <a:ea typeface="Raleway Ultra-Bold"/>
              <a:cs typeface="Raleway Ultra-Bold"/>
              <a:sym typeface="Raleway Ultra-Bold"/>
            </a:endParaRPr>
          </a:p>
          <a:p>
            <a:pPr algn="l">
              <a:lnSpc>
                <a:spcPts val="4278"/>
              </a:lnSpc>
            </a:pPr>
            <a:r>
              <a:rPr lang="en-US" sz="4075" b="1" dirty="0">
                <a:solidFill>
                  <a:srgbClr val="5271FF"/>
                </a:solidFill>
                <a:latin typeface="Raleway Ultra-Bold"/>
                <a:ea typeface="Raleway Ultra-Bold"/>
                <a:cs typeface="Raleway Ultra-Bold"/>
                <a:sym typeface="Raleway Ultra-Bold"/>
              </a:rPr>
              <a:t>Team Member Details :</a:t>
            </a:r>
          </a:p>
          <a:p>
            <a:pPr>
              <a:lnSpc>
                <a:spcPts val="4278"/>
              </a:lnSpc>
            </a:pPr>
            <a:r>
              <a:rPr lang="en-US" sz="4075" b="1" dirty="0">
                <a:solidFill>
                  <a:srgbClr val="5271FF"/>
                </a:solidFill>
                <a:latin typeface="Raleway Ultra-Bold"/>
                <a:ea typeface="Raleway Ultra-Bold"/>
                <a:cs typeface="Raleway Ultra-Bold"/>
                <a:sym typeface="Raleway Ultra-Bold"/>
              </a:rPr>
              <a:t>Teja – 2000123580</a:t>
            </a:r>
          </a:p>
          <a:p>
            <a:pPr algn="l">
              <a:lnSpc>
                <a:spcPts val="4278"/>
              </a:lnSpc>
            </a:pPr>
            <a:r>
              <a:rPr lang="en-US" sz="4075" b="1" dirty="0">
                <a:solidFill>
                  <a:srgbClr val="5271FF"/>
                </a:solidFill>
                <a:latin typeface="Raleway Ultra-Bold"/>
                <a:ea typeface="Raleway Ultra-Bold"/>
                <a:cs typeface="Raleway Ultra-Bold"/>
                <a:sym typeface="Raleway Ultra-Bold"/>
              </a:rPr>
              <a:t>Prasanna – 2000123582</a:t>
            </a:r>
          </a:p>
          <a:p>
            <a:pPr algn="l">
              <a:lnSpc>
                <a:spcPts val="4278"/>
              </a:lnSpc>
            </a:pPr>
            <a:r>
              <a:rPr lang="en-US" sz="4075" b="1" dirty="0" err="1">
                <a:solidFill>
                  <a:srgbClr val="5271FF"/>
                </a:solidFill>
                <a:latin typeface="Raleway Ultra-Bold"/>
                <a:ea typeface="Raleway Ultra-Bold"/>
                <a:cs typeface="Raleway Ultra-Bold"/>
                <a:sym typeface="Raleway Ultra-Bold"/>
              </a:rPr>
              <a:t>Sathwik</a:t>
            </a:r>
            <a:r>
              <a:rPr lang="en-US" sz="4075" b="1" dirty="0">
                <a:solidFill>
                  <a:srgbClr val="5271FF"/>
                </a:solidFill>
                <a:latin typeface="Raleway Ultra-Bold"/>
                <a:ea typeface="Raleway Ultra-Bold"/>
                <a:cs typeface="Raleway Ultra-Bold"/>
                <a:sym typeface="Raleway Ultra-Bold"/>
              </a:rPr>
              <a:t> – 2000123537</a:t>
            </a:r>
          </a:p>
          <a:p>
            <a:pPr algn="l">
              <a:lnSpc>
                <a:spcPts val="4278"/>
              </a:lnSpc>
            </a:pPr>
            <a:r>
              <a:rPr lang="en-US" sz="4075" b="1" dirty="0">
                <a:solidFill>
                  <a:srgbClr val="5271FF"/>
                </a:solidFill>
                <a:latin typeface="Raleway Ultra-Bold"/>
                <a:ea typeface="Raleway Ultra-Bold"/>
                <a:cs typeface="Raleway Ultra-Bold"/>
                <a:sym typeface="Raleway Ultra-Bold"/>
              </a:rPr>
              <a:t>Jahnavi - 2000132260</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5" name="Freeform 5"/>
          <p:cNvSpPr/>
          <p:nvPr/>
        </p:nvSpPr>
        <p:spPr>
          <a:xfrm>
            <a:off x="1028700" y="1028700"/>
            <a:ext cx="461704" cy="408608"/>
          </a:xfrm>
          <a:custGeom>
            <a:avLst/>
            <a:gdLst/>
            <a:ahLst/>
            <a:cxnLst/>
            <a:rect l="l" t="t" r="r" b="b"/>
            <a:pathLst>
              <a:path w="461704" h="408608">
                <a:moveTo>
                  <a:pt x="0" y="0"/>
                </a:moveTo>
                <a:lnTo>
                  <a:pt x="461704" y="0"/>
                </a:lnTo>
                <a:lnTo>
                  <a:pt x="461704" y="408608"/>
                </a:lnTo>
                <a:lnTo>
                  <a:pt x="0" y="40860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76200" y="6547066"/>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7" name="Freeform 7"/>
          <p:cNvSpPr/>
          <p:nvPr/>
        </p:nvSpPr>
        <p:spPr>
          <a:xfrm>
            <a:off x="9295493" y="7381784"/>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6"/>
            <a:stretch>
              <a:fillRect/>
            </a:stretch>
          </a:blipFill>
          <a:ln cap="sq">
            <a:noFill/>
            <a:prstDash val="solid"/>
            <a:miter/>
          </a:ln>
        </p:spPr>
        <p:txBody>
          <a:bodyPr/>
          <a:lstStyle/>
          <a:p>
            <a:endParaRPr lang="en-US"/>
          </a:p>
        </p:txBody>
      </p:sp>
      <p:grpSp>
        <p:nvGrpSpPr>
          <p:cNvPr id="2" name="Group 2"/>
          <p:cNvGrpSpPr/>
          <p:nvPr/>
        </p:nvGrpSpPr>
        <p:grpSpPr>
          <a:xfrm>
            <a:off x="13122247" y="-881860"/>
            <a:ext cx="5208518" cy="11168860"/>
            <a:chOff x="0" y="9525"/>
            <a:chExt cx="1371791" cy="2941593"/>
          </a:xfrm>
        </p:grpSpPr>
        <p:sp>
          <p:nvSpPr>
            <p:cNvPr id="3" name="Freeform 3"/>
            <p:cNvSpPr/>
            <p:nvPr/>
          </p:nvSpPr>
          <p:spPr>
            <a:xfrm>
              <a:off x="714395" y="620335"/>
              <a:ext cx="657396" cy="2330783"/>
            </a:xfrm>
            <a:custGeom>
              <a:avLst/>
              <a:gdLst/>
              <a:ahLst/>
              <a:cxnLst/>
              <a:rect l="l" t="t" r="r" b="b"/>
              <a:pathLst>
                <a:path w="773782" h="2756798">
                  <a:moveTo>
                    <a:pt x="0" y="0"/>
                  </a:moveTo>
                  <a:lnTo>
                    <a:pt x="773782" y="0"/>
                  </a:lnTo>
                  <a:lnTo>
                    <a:pt x="773782" y="2756798"/>
                  </a:lnTo>
                  <a:lnTo>
                    <a:pt x="0" y="2756798"/>
                  </a:lnTo>
                  <a:close/>
                </a:path>
              </a:pathLst>
            </a:custGeom>
            <a:gradFill rotWithShape="1">
              <a:gsLst>
                <a:gs pos="0">
                  <a:srgbClr val="1933A8">
                    <a:alpha val="100000"/>
                  </a:srgbClr>
                </a:gs>
                <a:gs pos="100000">
                  <a:srgbClr val="5271FF">
                    <a:alpha val="100000"/>
                  </a:srgbClr>
                </a:gs>
              </a:gsLst>
              <a:lin ang="2700000"/>
            </a:gradFill>
          </p:spPr>
          <p:txBody>
            <a:bodyPr/>
            <a:lstStyle/>
            <a:p>
              <a:endParaRPr lang="en-US"/>
            </a:p>
          </p:txBody>
        </p:sp>
        <p:sp>
          <p:nvSpPr>
            <p:cNvPr id="4" name="TextBox 4"/>
            <p:cNvSpPr txBox="1"/>
            <p:nvPr/>
          </p:nvSpPr>
          <p:spPr>
            <a:xfrm>
              <a:off x="0" y="9525"/>
              <a:ext cx="773782" cy="2747273"/>
            </a:xfrm>
            <a:prstGeom prst="rect">
              <a:avLst/>
            </a:prstGeom>
          </p:spPr>
          <p:txBody>
            <a:bodyPr lIns="50800" tIns="50800" rIns="50800" bIns="50800" rtlCol="0" anchor="ctr"/>
            <a:lstStyle/>
            <a:p>
              <a:pPr algn="ctr">
                <a:lnSpc>
                  <a:spcPts val="1521"/>
                </a:lnSpc>
              </a:pPr>
              <a:endParaRPr/>
            </a:p>
          </p:txBody>
        </p:sp>
      </p:grpSp>
      <p:sp>
        <p:nvSpPr>
          <p:cNvPr id="10" name="Freeform 10"/>
          <p:cNvSpPr/>
          <p:nvPr/>
        </p:nvSpPr>
        <p:spPr>
          <a:xfrm rot="10800000">
            <a:off x="16283560" y="9022657"/>
            <a:ext cx="1156456" cy="584010"/>
          </a:xfrm>
          <a:custGeom>
            <a:avLst/>
            <a:gdLst/>
            <a:ahLst/>
            <a:cxnLst/>
            <a:rect l="l" t="t" r="r" b="b"/>
            <a:pathLst>
              <a:path w="1156456" h="584010">
                <a:moveTo>
                  <a:pt x="0" y="0"/>
                </a:moveTo>
                <a:lnTo>
                  <a:pt x="1156456" y="0"/>
                </a:lnTo>
                <a:lnTo>
                  <a:pt x="1156456" y="584010"/>
                </a:lnTo>
                <a:lnTo>
                  <a:pt x="0" y="58401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dirty="0">
              <a:solidFill>
                <a:schemeClr val="accent1"/>
              </a:solidFill>
            </a:endParaRPr>
          </a:p>
        </p:txBody>
      </p:sp>
      <p:sp>
        <p:nvSpPr>
          <p:cNvPr id="8" name="Title 7">
            <a:extLst>
              <a:ext uri="{FF2B5EF4-FFF2-40B4-BE49-F238E27FC236}">
                <a16:creationId xmlns:a16="http://schemas.microsoft.com/office/drawing/2014/main" id="{A96CBF9F-7BB4-F6E5-3A17-F59608FF46EE}"/>
              </a:ext>
            </a:extLst>
          </p:cNvPr>
          <p:cNvSpPr>
            <a:spLocks noGrp="1"/>
          </p:cNvSpPr>
          <p:nvPr>
            <p:ph type="title"/>
          </p:nvPr>
        </p:nvSpPr>
        <p:spPr>
          <a:xfrm>
            <a:off x="499984" y="502166"/>
            <a:ext cx="11117757" cy="1212334"/>
          </a:xfrm>
        </p:spPr>
        <p:txBody>
          <a:bodyPr>
            <a:normAutofit fontScale="90000"/>
          </a:bodyPr>
          <a:lstStyle/>
          <a:p>
            <a:r>
              <a:rPr lang="en-US" sz="4400" b="1" dirty="0">
                <a:solidFill>
                  <a:srgbClr val="5271FF"/>
                </a:solidFill>
                <a:latin typeface="Raleway Ultra-Bold"/>
                <a:ea typeface="Raleway Ultra-Bold"/>
                <a:cs typeface="Raleway Ultra-Bold"/>
                <a:sym typeface="Raleway Ultra-Bold"/>
              </a:rPr>
              <a:t>Impact/Potential Value of the Application</a:t>
            </a:r>
            <a:br>
              <a:rPr lang="en-US" sz="4400" b="1" dirty="0">
                <a:solidFill>
                  <a:srgbClr val="5271FF"/>
                </a:solidFill>
                <a:latin typeface="Raleway Ultra-Bold"/>
                <a:ea typeface="Raleway Ultra-Bold"/>
                <a:cs typeface="Raleway Ultra-Bold"/>
                <a:sym typeface="Raleway Ultra-Bold"/>
              </a:rPr>
            </a:br>
            <a:endParaRPr lang="en-IN" dirty="0"/>
          </a:p>
        </p:txBody>
      </p:sp>
      <p:sp>
        <p:nvSpPr>
          <p:cNvPr id="9" name="Content Placeholder 8">
            <a:extLst>
              <a:ext uri="{FF2B5EF4-FFF2-40B4-BE49-F238E27FC236}">
                <a16:creationId xmlns:a16="http://schemas.microsoft.com/office/drawing/2014/main" id="{1E655CF2-3FAD-B875-D036-44A32AF8D0AF}"/>
              </a:ext>
            </a:extLst>
          </p:cNvPr>
          <p:cNvSpPr>
            <a:spLocks noGrp="1"/>
          </p:cNvSpPr>
          <p:nvPr>
            <p:ph idx="1"/>
          </p:nvPr>
        </p:nvSpPr>
        <p:spPr>
          <a:xfrm>
            <a:off x="457200" y="1600201"/>
            <a:ext cx="14782800" cy="4669674"/>
          </a:xfrm>
        </p:spPr>
        <p:txBody>
          <a:bodyPr>
            <a:normAutofit/>
          </a:bodyPr>
          <a:lstStyle/>
          <a:p>
            <a:pPr algn="just"/>
            <a:r>
              <a:rPr lang="en-US" sz="4400" dirty="0"/>
              <a:t>The system will significantly reduce manual effort, cut errors, and provide full processing visibility for enterprises dealing with hundreds of thousands of unstructured documents daily (PDFs, Word files, scanned images, emails). </a:t>
            </a:r>
          </a:p>
          <a:p>
            <a:pPr algn="just"/>
            <a:r>
              <a:rPr lang="en-US" sz="4400" dirty="0"/>
              <a:t>It addresses the problems of manual sorting being slow, costly, error-prone, and unscalable.</a:t>
            </a:r>
            <a:endParaRPr lang="en-IN" sz="4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13" name="Freeform 13"/>
          <p:cNvSpPr/>
          <p:nvPr/>
        </p:nvSpPr>
        <p:spPr>
          <a:xfrm>
            <a:off x="-143100" y="6632539"/>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Freeform 15"/>
          <p:cNvSpPr/>
          <p:nvPr/>
        </p:nvSpPr>
        <p:spPr>
          <a:xfrm>
            <a:off x="13675426" y="7725054"/>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4"/>
            <a:stretch>
              <a:fillRect/>
            </a:stretch>
          </a:blipFill>
          <a:ln cap="sq">
            <a:noFill/>
            <a:prstDash val="solid"/>
            <a:miter/>
          </a:ln>
        </p:spPr>
        <p:txBody>
          <a:bodyPr/>
          <a:lstStyle/>
          <a:p>
            <a:endParaRPr lang="en-US"/>
          </a:p>
        </p:txBody>
      </p:sp>
      <p:sp>
        <p:nvSpPr>
          <p:cNvPr id="31" name="Freeform 31"/>
          <p:cNvSpPr/>
          <p:nvPr/>
        </p:nvSpPr>
        <p:spPr>
          <a:xfrm>
            <a:off x="152400" y="4233"/>
            <a:ext cx="1736688" cy="1654195"/>
          </a:xfrm>
          <a:custGeom>
            <a:avLst/>
            <a:gdLst/>
            <a:ahLst/>
            <a:cxnLst/>
            <a:rect l="l" t="t" r="r" b="b"/>
            <a:pathLst>
              <a:path w="1736688" h="1654195">
                <a:moveTo>
                  <a:pt x="0" y="0"/>
                </a:moveTo>
                <a:lnTo>
                  <a:pt x="1736688" y="0"/>
                </a:lnTo>
                <a:lnTo>
                  <a:pt x="1736688" y="1654195"/>
                </a:lnTo>
                <a:lnTo>
                  <a:pt x="0" y="165419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7" name="Title 6">
            <a:extLst>
              <a:ext uri="{FF2B5EF4-FFF2-40B4-BE49-F238E27FC236}">
                <a16:creationId xmlns:a16="http://schemas.microsoft.com/office/drawing/2014/main" id="{5ADC1D59-8F3D-140E-0E36-56DE55C4670C}"/>
              </a:ext>
            </a:extLst>
          </p:cNvPr>
          <p:cNvSpPr>
            <a:spLocks noGrp="1"/>
          </p:cNvSpPr>
          <p:nvPr>
            <p:ph type="title"/>
          </p:nvPr>
        </p:nvSpPr>
        <p:spPr>
          <a:xfrm>
            <a:off x="3581400" y="1283906"/>
            <a:ext cx="12652374" cy="374522"/>
          </a:xfrm>
        </p:spPr>
        <p:txBody>
          <a:bodyPr>
            <a:noAutofit/>
          </a:bodyPr>
          <a:lstStyle/>
          <a:p>
            <a:pPr algn="l"/>
            <a:r>
              <a:rPr lang="en-US" sz="6000" b="1" dirty="0">
                <a:solidFill>
                  <a:srgbClr val="5271FF"/>
                </a:solidFill>
                <a:latin typeface="Raleway Ultra-Bold"/>
                <a:ea typeface="Raleway Ultra-Bold"/>
                <a:cs typeface="Raleway Ultra-Bold"/>
                <a:sym typeface="Raleway Ultra-Bold"/>
              </a:rPr>
              <a:t>The Solution Proposed</a:t>
            </a:r>
            <a:br>
              <a:rPr lang="en-US" sz="6000" b="1" dirty="0">
                <a:solidFill>
                  <a:srgbClr val="5271FF"/>
                </a:solidFill>
                <a:latin typeface="Raleway Ultra-Bold"/>
                <a:ea typeface="Raleway Ultra-Bold"/>
                <a:cs typeface="Raleway Ultra-Bold"/>
                <a:sym typeface="Raleway Ultra-Bold"/>
              </a:rPr>
            </a:br>
            <a:endParaRPr lang="en-IN" sz="6000" dirty="0"/>
          </a:p>
        </p:txBody>
      </p:sp>
      <p:sp>
        <p:nvSpPr>
          <p:cNvPr id="8" name="Text Placeholder 7">
            <a:extLst>
              <a:ext uri="{FF2B5EF4-FFF2-40B4-BE49-F238E27FC236}">
                <a16:creationId xmlns:a16="http://schemas.microsoft.com/office/drawing/2014/main" id="{29DE5241-F61B-25CB-9DBB-1810DDD05F66}"/>
              </a:ext>
            </a:extLst>
          </p:cNvPr>
          <p:cNvSpPr>
            <a:spLocks noGrp="1"/>
          </p:cNvSpPr>
          <p:nvPr>
            <p:ph type="body" idx="1"/>
          </p:nvPr>
        </p:nvSpPr>
        <p:spPr>
          <a:xfrm>
            <a:off x="2170906" y="2174875"/>
            <a:ext cx="4040188" cy="639762"/>
          </a:xfrm>
        </p:spPr>
        <p:txBody>
          <a:bodyPr>
            <a:noAutofit/>
          </a:bodyPr>
          <a:lstStyle/>
          <a:p>
            <a:r>
              <a:rPr lang="en-IN" dirty="0"/>
              <a:t>Solution Highlights</a:t>
            </a:r>
          </a:p>
        </p:txBody>
      </p:sp>
      <p:sp>
        <p:nvSpPr>
          <p:cNvPr id="9" name="Content Placeholder 8">
            <a:extLst>
              <a:ext uri="{FF2B5EF4-FFF2-40B4-BE49-F238E27FC236}">
                <a16:creationId xmlns:a16="http://schemas.microsoft.com/office/drawing/2014/main" id="{F28CBEB8-C58A-6066-598E-936D61291B1A}"/>
              </a:ext>
            </a:extLst>
          </p:cNvPr>
          <p:cNvSpPr>
            <a:spLocks noGrp="1"/>
          </p:cNvSpPr>
          <p:nvPr>
            <p:ph sz="half" idx="2"/>
          </p:nvPr>
        </p:nvSpPr>
        <p:spPr>
          <a:xfrm>
            <a:off x="1906294" y="2962643"/>
            <a:ext cx="6705600" cy="5562600"/>
          </a:xfrm>
        </p:spPr>
        <p:txBody>
          <a:bodyPr>
            <a:normAutofit fontScale="92500"/>
          </a:bodyPr>
          <a:lstStyle/>
          <a:p>
            <a:pPr marL="0" indent="0" algn="just">
              <a:lnSpc>
                <a:spcPct val="150000"/>
              </a:lnSpc>
              <a:buNone/>
            </a:pPr>
            <a:r>
              <a:rPr lang="en-US" sz="2800" b="0" dirty="0">
                <a:latin typeface="+mn-lt"/>
              </a:rPr>
              <a:t>1) AI-powered Multi-Agent System (MAS) </a:t>
            </a:r>
          </a:p>
          <a:p>
            <a:pPr marL="0" indent="0" algn="just">
              <a:lnSpc>
                <a:spcPct val="150000"/>
              </a:lnSpc>
              <a:buNone/>
            </a:pPr>
            <a:r>
              <a:rPr lang="en-US" sz="2800" b="0" dirty="0">
                <a:latin typeface="+mn-lt"/>
              </a:rPr>
              <a:t>2)Automated document ingestion, extraction, classification, and routing </a:t>
            </a:r>
          </a:p>
          <a:p>
            <a:pPr marL="0" indent="0" algn="just">
              <a:lnSpc>
                <a:spcPct val="150000"/>
              </a:lnSpc>
              <a:buNone/>
            </a:pPr>
            <a:r>
              <a:rPr lang="en-US" sz="2800" b="0" dirty="0">
                <a:latin typeface="+mn-lt"/>
              </a:rPr>
              <a:t>3) Reduced manual work and errors </a:t>
            </a:r>
          </a:p>
          <a:p>
            <a:pPr marL="0" indent="0" algn="just">
              <a:lnSpc>
                <a:spcPct val="150000"/>
              </a:lnSpc>
              <a:buNone/>
            </a:pPr>
            <a:r>
              <a:rPr lang="en-US" sz="2800" b="0" dirty="0">
                <a:latin typeface="+mn-lt"/>
              </a:rPr>
              <a:t>4) Full visibility on processing status</a:t>
            </a:r>
          </a:p>
          <a:p>
            <a:endParaRPr lang="en-IN" dirty="0"/>
          </a:p>
        </p:txBody>
      </p:sp>
      <p:sp>
        <p:nvSpPr>
          <p:cNvPr id="10" name="Text Placeholder 9">
            <a:extLst>
              <a:ext uri="{FF2B5EF4-FFF2-40B4-BE49-F238E27FC236}">
                <a16:creationId xmlns:a16="http://schemas.microsoft.com/office/drawing/2014/main" id="{01A616AB-A281-26C4-01F8-FB64A1068544}"/>
              </a:ext>
            </a:extLst>
          </p:cNvPr>
          <p:cNvSpPr>
            <a:spLocks noGrp="1"/>
          </p:cNvSpPr>
          <p:nvPr>
            <p:ph type="body" sz="quarter" idx="3"/>
          </p:nvPr>
        </p:nvSpPr>
        <p:spPr>
          <a:xfrm>
            <a:off x="9525002" y="2020888"/>
            <a:ext cx="4571998" cy="1176770"/>
          </a:xfrm>
        </p:spPr>
        <p:txBody>
          <a:bodyPr>
            <a:noAutofit/>
          </a:bodyPr>
          <a:lstStyle/>
          <a:p>
            <a:r>
              <a:rPr lang="en-IN" dirty="0"/>
              <a:t>Key Features / Approach</a:t>
            </a:r>
          </a:p>
          <a:p>
            <a:endParaRPr lang="en-IN" dirty="0"/>
          </a:p>
        </p:txBody>
      </p:sp>
      <p:sp>
        <p:nvSpPr>
          <p:cNvPr id="11" name="Content Placeholder 10">
            <a:extLst>
              <a:ext uri="{FF2B5EF4-FFF2-40B4-BE49-F238E27FC236}">
                <a16:creationId xmlns:a16="http://schemas.microsoft.com/office/drawing/2014/main" id="{DA0E3AE5-9A2F-2DF2-65B3-F2C52D0617B9}"/>
              </a:ext>
            </a:extLst>
          </p:cNvPr>
          <p:cNvSpPr>
            <a:spLocks noGrp="1"/>
          </p:cNvSpPr>
          <p:nvPr>
            <p:ph sz="quarter" idx="4"/>
          </p:nvPr>
        </p:nvSpPr>
        <p:spPr>
          <a:xfrm>
            <a:off x="8762999" y="2814637"/>
            <a:ext cx="8610601" cy="6672263"/>
          </a:xfrm>
        </p:spPr>
        <p:txBody>
          <a:bodyPr>
            <a:normAutofit fontScale="92500"/>
          </a:bodyPr>
          <a:lstStyle/>
          <a:p>
            <a:pPr marL="0" indent="0" algn="just">
              <a:lnSpc>
                <a:spcPct val="150000"/>
              </a:lnSpc>
              <a:buNone/>
            </a:pPr>
            <a:r>
              <a:rPr lang="en-US" sz="2400" b="0" dirty="0">
                <a:latin typeface="+mn-lt"/>
              </a:rPr>
              <a:t>1) Decomposed Pipeline: Focuses on the </a:t>
            </a:r>
            <a:r>
              <a:rPr lang="en-US" sz="2400" b="0" dirty="0" err="1">
                <a:latin typeface="+mn-lt"/>
              </a:rPr>
              <a:t>Ingestor</a:t>
            </a:r>
            <a:r>
              <a:rPr lang="en-US" sz="2400" b="0" dirty="0">
                <a:latin typeface="+mn-lt"/>
              </a:rPr>
              <a:t> Agent as the primary functional component for Phase 1. </a:t>
            </a:r>
          </a:p>
          <a:p>
            <a:pPr marL="0" indent="0" algn="just">
              <a:lnSpc>
                <a:spcPct val="150000"/>
              </a:lnSpc>
              <a:buNone/>
            </a:pPr>
            <a:r>
              <a:rPr lang="en-US" sz="2400" b="0" dirty="0">
                <a:latin typeface="+mn-lt"/>
              </a:rPr>
              <a:t>2) Agentic Framework: Uses an open-source agentic framework (e.g., </a:t>
            </a:r>
            <a:r>
              <a:rPr lang="en-US" sz="2400" b="0" dirty="0" err="1">
                <a:latin typeface="+mn-lt"/>
              </a:rPr>
              <a:t>LangChain</a:t>
            </a:r>
            <a:r>
              <a:rPr lang="en-US" sz="2400" b="0" dirty="0">
                <a:latin typeface="+mn-lt"/>
              </a:rPr>
              <a:t> or </a:t>
            </a:r>
            <a:r>
              <a:rPr lang="en-US" sz="2400" b="0" dirty="0" err="1">
                <a:latin typeface="+mn-lt"/>
              </a:rPr>
              <a:t>CrewAI</a:t>
            </a:r>
            <a:r>
              <a:rPr lang="en-US" sz="2400" b="0" dirty="0">
                <a:latin typeface="+mn-lt"/>
              </a:rPr>
              <a:t>) to structure the agents.</a:t>
            </a:r>
          </a:p>
          <a:p>
            <a:pPr marL="0" indent="0" algn="just">
              <a:lnSpc>
                <a:spcPct val="150000"/>
              </a:lnSpc>
              <a:buNone/>
            </a:pPr>
            <a:r>
              <a:rPr lang="en-US" sz="2400" b="0" dirty="0">
                <a:latin typeface="+mn-lt"/>
              </a:rPr>
              <a:t>3) Central Message Bus: Implements a message bus (e.g., Kafka or a simpler equivalent for prototype) for communication between agents.</a:t>
            </a:r>
          </a:p>
          <a:p>
            <a:pPr marL="0" indent="0" algn="just">
              <a:lnSpc>
                <a:spcPct val="150000"/>
              </a:lnSpc>
              <a:buNone/>
            </a:pPr>
            <a:r>
              <a:rPr lang="en-US" sz="2400" b="0" dirty="0">
                <a:latin typeface="+mn-lt"/>
              </a:rPr>
              <a:t>4) Web UI (Ingestion Panel): Provides a basic web interface for document upload (drag-and-drop or simple file selection).</a:t>
            </a:r>
          </a:p>
          <a:p>
            <a:pPr marL="0" indent="0" algn="just">
              <a:lnSpc>
                <a:spcPct val="150000"/>
              </a:lnSpc>
              <a:buNone/>
            </a:pPr>
            <a:r>
              <a:rPr lang="en-US" sz="2400" b="0" dirty="0">
                <a:latin typeface="+mn-lt"/>
              </a:rPr>
              <a:t>5) Basic Metadata Capture: Captures </a:t>
            </a:r>
            <a:r>
              <a:rPr lang="en-US" sz="2400" b="0" dirty="0" err="1">
                <a:latin typeface="+mn-lt"/>
              </a:rPr>
              <a:t>fileName</a:t>
            </a:r>
            <a:r>
              <a:rPr lang="en-US" sz="2400" b="0" dirty="0">
                <a:latin typeface="+mn-lt"/>
              </a:rPr>
              <a:t>, </a:t>
            </a:r>
            <a:r>
              <a:rPr lang="en-US" sz="2400" b="0" dirty="0" err="1">
                <a:latin typeface="+mn-lt"/>
              </a:rPr>
              <a:t>fileSize</a:t>
            </a:r>
            <a:r>
              <a:rPr lang="en-US" sz="2400" b="0" dirty="0">
                <a:latin typeface="+mn-lt"/>
              </a:rPr>
              <a:t>, </a:t>
            </a:r>
            <a:r>
              <a:rPr lang="en-US" sz="2400" b="0" dirty="0" err="1">
                <a:latin typeface="+mn-lt"/>
              </a:rPr>
              <a:t>mimeType</a:t>
            </a:r>
            <a:r>
              <a:rPr lang="en-US" sz="2400" b="0" dirty="0">
                <a:latin typeface="+mn-lt"/>
              </a:rPr>
              <a:t>, source, priority, sender, folder.</a:t>
            </a:r>
          </a:p>
          <a:p>
            <a:pPr marL="0" indent="0" algn="just">
              <a:lnSpc>
                <a:spcPct val="150000"/>
              </a:lnSpc>
              <a:buNone/>
            </a:pPr>
            <a:r>
              <a:rPr lang="en-US" sz="2400" b="0" dirty="0">
                <a:latin typeface="+mn-lt"/>
              </a:rPr>
              <a:t>6) </a:t>
            </a:r>
            <a:r>
              <a:rPr lang="en-US" sz="2400" b="0" dirty="0" err="1">
                <a:latin typeface="+mn-lt"/>
              </a:rPr>
              <a:t>doc.received</a:t>
            </a:r>
            <a:r>
              <a:rPr lang="en-US" sz="2400" b="0" dirty="0">
                <a:latin typeface="+mn-lt"/>
              </a:rPr>
              <a:t> Event: Generates a structured event payload for newly ingested documents.</a:t>
            </a: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6" name="Group 6"/>
          <p:cNvGrpSpPr/>
          <p:nvPr/>
        </p:nvGrpSpPr>
        <p:grpSpPr>
          <a:xfrm>
            <a:off x="0" y="0"/>
            <a:ext cx="4724385" cy="10377108"/>
            <a:chOff x="0" y="0"/>
            <a:chExt cx="731931" cy="1607686"/>
          </a:xfrm>
        </p:grpSpPr>
        <p:sp>
          <p:nvSpPr>
            <p:cNvPr id="7" name="Freeform 7"/>
            <p:cNvSpPr/>
            <p:nvPr/>
          </p:nvSpPr>
          <p:spPr>
            <a:xfrm>
              <a:off x="0" y="0"/>
              <a:ext cx="731931" cy="1607686"/>
            </a:xfrm>
            <a:custGeom>
              <a:avLst/>
              <a:gdLst/>
              <a:ahLst/>
              <a:cxnLst/>
              <a:rect l="l" t="t" r="r" b="b"/>
              <a:pathLst>
                <a:path w="731931" h="1607686">
                  <a:moveTo>
                    <a:pt x="0" y="0"/>
                  </a:moveTo>
                  <a:lnTo>
                    <a:pt x="731931" y="0"/>
                  </a:lnTo>
                  <a:lnTo>
                    <a:pt x="731931" y="1607686"/>
                  </a:lnTo>
                  <a:lnTo>
                    <a:pt x="0" y="1607686"/>
                  </a:lnTo>
                  <a:close/>
                </a:path>
              </a:pathLst>
            </a:custGeom>
            <a:blipFill>
              <a:blip r:embed="rId2"/>
              <a:stretch>
                <a:fillRect l="-30684" r="-259804"/>
              </a:stretch>
            </a:blipFill>
          </p:spPr>
          <p:txBody>
            <a:bodyPr/>
            <a:lstStyle/>
            <a:p>
              <a:endParaRPr lang="en-US"/>
            </a:p>
          </p:txBody>
        </p:sp>
      </p:grpSp>
      <p:sp>
        <p:nvSpPr>
          <p:cNvPr id="13" name="TextBox 13"/>
          <p:cNvSpPr txBox="1"/>
          <p:nvPr/>
        </p:nvSpPr>
        <p:spPr>
          <a:xfrm>
            <a:off x="5168896" y="571500"/>
            <a:ext cx="7950207" cy="782265"/>
          </a:xfrm>
          <a:prstGeom prst="rect">
            <a:avLst/>
          </a:prstGeom>
        </p:spPr>
        <p:txBody>
          <a:bodyPr wrap="square" lIns="0" tIns="0" rIns="0" bIns="0" rtlCol="0" anchor="t">
            <a:spAutoFit/>
          </a:bodyPr>
          <a:lstStyle/>
          <a:p>
            <a:pPr algn="l">
              <a:lnSpc>
                <a:spcPts val="6126"/>
              </a:lnSpc>
            </a:pPr>
            <a:r>
              <a:rPr lang="en-US" sz="5834" b="1" dirty="0">
                <a:solidFill>
                  <a:srgbClr val="5271FF"/>
                </a:solidFill>
                <a:latin typeface="Raleway Ultra-Bold"/>
                <a:ea typeface="Raleway Ultra-Bold"/>
                <a:cs typeface="Raleway Ultra-Bold"/>
                <a:sym typeface="Raleway Ultra-Bold"/>
              </a:rPr>
              <a:t>Technologies Used</a:t>
            </a:r>
          </a:p>
        </p:txBody>
      </p:sp>
      <p:sp>
        <p:nvSpPr>
          <p:cNvPr id="3" name="Content Placeholder 2">
            <a:extLst>
              <a:ext uri="{FF2B5EF4-FFF2-40B4-BE49-F238E27FC236}">
                <a16:creationId xmlns:a16="http://schemas.microsoft.com/office/drawing/2014/main" id="{0C04F569-7A67-335F-C2DF-FEC531D0DAA4}"/>
              </a:ext>
            </a:extLst>
          </p:cNvPr>
          <p:cNvSpPr>
            <a:spLocks noGrp="1"/>
          </p:cNvSpPr>
          <p:nvPr>
            <p:ph idx="1"/>
          </p:nvPr>
        </p:nvSpPr>
        <p:spPr>
          <a:xfrm>
            <a:off x="5029200" y="1692276"/>
            <a:ext cx="12192000" cy="7489824"/>
          </a:xfrm>
        </p:spPr>
        <p:txBody>
          <a:bodyPr/>
          <a:lstStyle/>
          <a:p>
            <a:r>
              <a:rPr lang="en-IN" dirty="0"/>
              <a:t>Programming Language: Python</a:t>
            </a:r>
          </a:p>
          <a:p>
            <a:r>
              <a:rPr lang="en-IN" dirty="0"/>
              <a:t>Web Framework: Flask or </a:t>
            </a:r>
            <a:r>
              <a:rPr lang="en-IN" dirty="0" err="1"/>
              <a:t>FastAPI</a:t>
            </a:r>
            <a:r>
              <a:rPr lang="en-IN" dirty="0"/>
              <a:t> (for </a:t>
            </a:r>
            <a:r>
              <a:rPr lang="en-IN" dirty="0" err="1"/>
              <a:t>web_ui</a:t>
            </a:r>
            <a:r>
              <a:rPr lang="en-IN" dirty="0"/>
              <a:t>/app.py) </a:t>
            </a:r>
          </a:p>
          <a:p>
            <a:r>
              <a:rPr lang="en-IN" dirty="0"/>
              <a:t>Message Bus: A simple in-memory queue (for prototype) or a lightweight message broker like Redis Pub/Sub, as a stand-in for Apache Kafka.</a:t>
            </a:r>
          </a:p>
          <a:p>
            <a:r>
              <a:rPr lang="en-IN" dirty="0"/>
              <a:t>Agent Framework: Could be a basic custom implementation or a lightweight use of </a:t>
            </a:r>
            <a:r>
              <a:rPr lang="en-IN" dirty="0" err="1"/>
              <a:t>LangChain</a:t>
            </a:r>
            <a:r>
              <a:rPr lang="en-IN" dirty="0"/>
              <a:t> for agent structuring.</a:t>
            </a:r>
          </a:p>
          <a:p>
            <a:r>
              <a:rPr lang="en-IN" dirty="0"/>
              <a:t>Frontend (for UI): Basic HTML/CSS/JavaScript, or a simple React component for drag-and-drop if following the template's suggestion.</a:t>
            </a:r>
          </a:p>
          <a:p>
            <a:r>
              <a:rPr lang="en-IN" dirty="0"/>
              <a:t>State Management: For tracking document status, a simple in-memory dictionary or a basic Redis instance.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9144000" y="-90108"/>
            <a:ext cx="9144000" cy="10467217"/>
            <a:chOff x="0" y="0"/>
            <a:chExt cx="2408296" cy="2756798"/>
          </a:xfrm>
        </p:grpSpPr>
        <p:sp>
          <p:nvSpPr>
            <p:cNvPr id="3" name="Freeform 3"/>
            <p:cNvSpPr/>
            <p:nvPr/>
          </p:nvSpPr>
          <p:spPr>
            <a:xfrm>
              <a:off x="0" y="0"/>
              <a:ext cx="2408296" cy="2756798"/>
            </a:xfrm>
            <a:custGeom>
              <a:avLst/>
              <a:gdLst/>
              <a:ahLst/>
              <a:cxnLst/>
              <a:rect l="l" t="t" r="r" b="b"/>
              <a:pathLst>
                <a:path w="2408296" h="2756798">
                  <a:moveTo>
                    <a:pt x="0" y="0"/>
                  </a:moveTo>
                  <a:lnTo>
                    <a:pt x="2408296" y="0"/>
                  </a:lnTo>
                  <a:lnTo>
                    <a:pt x="2408296" y="2756798"/>
                  </a:lnTo>
                  <a:lnTo>
                    <a:pt x="0" y="2756798"/>
                  </a:lnTo>
                  <a:close/>
                </a:path>
              </a:pathLst>
            </a:custGeom>
            <a:gradFill rotWithShape="1">
              <a:gsLst>
                <a:gs pos="0">
                  <a:srgbClr val="1933A8">
                    <a:alpha val="100000"/>
                  </a:srgbClr>
                </a:gs>
                <a:gs pos="100000">
                  <a:srgbClr val="5271FF">
                    <a:alpha val="100000"/>
                  </a:srgbClr>
                </a:gs>
              </a:gsLst>
              <a:lin ang="2700000"/>
            </a:gradFill>
          </p:spPr>
          <p:txBody>
            <a:bodyPr/>
            <a:lstStyle/>
            <a:p>
              <a:endParaRPr lang="en-US"/>
            </a:p>
          </p:txBody>
        </p:sp>
        <p:sp>
          <p:nvSpPr>
            <p:cNvPr id="4" name="TextBox 4"/>
            <p:cNvSpPr txBox="1"/>
            <p:nvPr/>
          </p:nvSpPr>
          <p:spPr>
            <a:xfrm>
              <a:off x="0" y="9525"/>
              <a:ext cx="2408296" cy="2747273"/>
            </a:xfrm>
            <a:prstGeom prst="rect">
              <a:avLst/>
            </a:prstGeom>
          </p:spPr>
          <p:txBody>
            <a:bodyPr lIns="50800" tIns="50800" rIns="50800" bIns="50800" rtlCol="0" anchor="ctr"/>
            <a:lstStyle/>
            <a:p>
              <a:pPr algn="ctr">
                <a:lnSpc>
                  <a:spcPts val="1521"/>
                </a:lnSpc>
              </a:pPr>
              <a:endParaRPr/>
            </a:p>
          </p:txBody>
        </p:sp>
      </p:grpSp>
      <p:sp>
        <p:nvSpPr>
          <p:cNvPr id="5" name="Freeform 5"/>
          <p:cNvSpPr/>
          <p:nvPr/>
        </p:nvSpPr>
        <p:spPr>
          <a:xfrm>
            <a:off x="-1798116" y="3946725"/>
            <a:ext cx="9225147" cy="8229600"/>
          </a:xfrm>
          <a:custGeom>
            <a:avLst/>
            <a:gdLst/>
            <a:ahLst/>
            <a:cxnLst/>
            <a:rect l="l" t="t" r="r" b="b"/>
            <a:pathLst>
              <a:path w="9225147" h="8229600">
                <a:moveTo>
                  <a:pt x="0" y="0"/>
                </a:moveTo>
                <a:lnTo>
                  <a:pt x="9225147" y="0"/>
                </a:lnTo>
                <a:lnTo>
                  <a:pt x="9225147"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sp>
        <p:nvSpPr>
          <p:cNvPr id="6" name="Freeform 6"/>
          <p:cNvSpPr/>
          <p:nvPr/>
        </p:nvSpPr>
        <p:spPr>
          <a:xfrm>
            <a:off x="3174467" y="-880610"/>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2"/>
            <a:stretch>
              <a:fillRect/>
            </a:stretch>
          </a:blipFill>
          <a:ln cap="sq">
            <a:noFill/>
            <a:prstDash val="solid"/>
            <a:miter/>
          </a:ln>
        </p:spPr>
        <p:txBody>
          <a:bodyPr/>
          <a:lstStyle/>
          <a:p>
            <a:endParaRPr lang="en-US"/>
          </a:p>
        </p:txBody>
      </p:sp>
      <p:grpSp>
        <p:nvGrpSpPr>
          <p:cNvPr id="7" name="Group 7"/>
          <p:cNvGrpSpPr/>
          <p:nvPr/>
        </p:nvGrpSpPr>
        <p:grpSpPr>
          <a:xfrm>
            <a:off x="591721" y="627683"/>
            <a:ext cx="17104557" cy="9067800"/>
            <a:chOff x="0" y="0"/>
            <a:chExt cx="6483545" cy="3287431"/>
          </a:xfrm>
        </p:grpSpPr>
        <p:sp>
          <p:nvSpPr>
            <p:cNvPr id="8" name="Freeform 8"/>
            <p:cNvSpPr/>
            <p:nvPr/>
          </p:nvSpPr>
          <p:spPr>
            <a:xfrm>
              <a:off x="0" y="0"/>
              <a:ext cx="6483545" cy="3287431"/>
            </a:xfrm>
            <a:custGeom>
              <a:avLst/>
              <a:gdLst/>
              <a:ahLst/>
              <a:cxnLst/>
              <a:rect l="l" t="t" r="r" b="b"/>
              <a:pathLst>
                <a:path w="6483545" h="3287431">
                  <a:moveTo>
                    <a:pt x="0" y="0"/>
                  </a:moveTo>
                  <a:lnTo>
                    <a:pt x="6483545" y="0"/>
                  </a:lnTo>
                  <a:lnTo>
                    <a:pt x="6483545" y="3287431"/>
                  </a:lnTo>
                  <a:lnTo>
                    <a:pt x="0" y="3287431"/>
                  </a:lnTo>
                  <a:close/>
                </a:path>
              </a:pathLst>
            </a:custGeom>
            <a:solidFill>
              <a:srgbClr val="FFFFFF"/>
            </a:solidFill>
          </p:spPr>
          <p:txBody>
            <a:bodyPr/>
            <a:lstStyle/>
            <a:p>
              <a:endParaRPr lang="en-US"/>
            </a:p>
          </p:txBody>
        </p:sp>
        <p:sp>
          <p:nvSpPr>
            <p:cNvPr id="9" name="TextBox 9"/>
            <p:cNvSpPr txBox="1"/>
            <p:nvPr/>
          </p:nvSpPr>
          <p:spPr>
            <a:xfrm>
              <a:off x="0" y="9525"/>
              <a:ext cx="6483545" cy="3277906"/>
            </a:xfrm>
            <a:prstGeom prst="rect">
              <a:avLst/>
            </a:prstGeom>
          </p:spPr>
          <p:txBody>
            <a:bodyPr lIns="50800" tIns="50800" rIns="50800" bIns="50800" rtlCol="0" anchor="ctr"/>
            <a:lstStyle/>
            <a:p>
              <a:pPr algn="ctr">
                <a:lnSpc>
                  <a:spcPts val="1521"/>
                </a:lnSpc>
              </a:pPr>
              <a:endParaRPr/>
            </a:p>
          </p:txBody>
        </p:sp>
      </p:grpSp>
      <p:sp>
        <p:nvSpPr>
          <p:cNvPr id="12" name="TextBox 12"/>
          <p:cNvSpPr txBox="1"/>
          <p:nvPr/>
        </p:nvSpPr>
        <p:spPr>
          <a:xfrm>
            <a:off x="1143001" y="1257300"/>
            <a:ext cx="9691910"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Gen AI Tool Utilization</a:t>
            </a:r>
          </a:p>
        </p:txBody>
      </p:sp>
      <p:sp>
        <p:nvSpPr>
          <p:cNvPr id="19" name="Freeform 19"/>
          <p:cNvSpPr/>
          <p:nvPr/>
        </p:nvSpPr>
        <p:spPr>
          <a:xfrm rot="330854">
            <a:off x="671782" y="7067927"/>
            <a:ext cx="2504265" cy="2703403"/>
          </a:xfrm>
          <a:custGeom>
            <a:avLst/>
            <a:gdLst/>
            <a:ahLst/>
            <a:cxnLst/>
            <a:rect l="l" t="t" r="r" b="b"/>
            <a:pathLst>
              <a:path w="2087066" h="2226204">
                <a:moveTo>
                  <a:pt x="0" y="0"/>
                </a:moveTo>
                <a:lnTo>
                  <a:pt x="2087066" y="0"/>
                </a:lnTo>
                <a:lnTo>
                  <a:pt x="2087066" y="2226204"/>
                </a:lnTo>
                <a:lnTo>
                  <a:pt x="0" y="222620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1" name="TextBox 10">
            <a:extLst>
              <a:ext uri="{FF2B5EF4-FFF2-40B4-BE49-F238E27FC236}">
                <a16:creationId xmlns:a16="http://schemas.microsoft.com/office/drawing/2014/main" id="{A9C812E8-F4FD-6115-A27E-5CE07790E311}"/>
              </a:ext>
            </a:extLst>
          </p:cNvPr>
          <p:cNvSpPr txBox="1"/>
          <p:nvPr/>
        </p:nvSpPr>
        <p:spPr>
          <a:xfrm>
            <a:off x="1143000" y="2205626"/>
            <a:ext cx="15773400" cy="3970318"/>
          </a:xfrm>
          <a:prstGeom prst="rect">
            <a:avLst/>
          </a:prstGeom>
          <a:noFill/>
        </p:spPr>
        <p:txBody>
          <a:bodyPr wrap="square">
            <a:spAutoFit/>
          </a:bodyPr>
          <a:lstStyle/>
          <a:p>
            <a:pPr algn="just"/>
            <a:r>
              <a:rPr lang="en-IN" sz="3600" dirty="0"/>
              <a:t>LLM-Optional: Summarize Email Bodies: The </a:t>
            </a:r>
            <a:r>
              <a:rPr lang="en-IN" sz="3600" dirty="0" err="1"/>
              <a:t>Ingestor</a:t>
            </a:r>
            <a:r>
              <a:rPr lang="en-IN" sz="3600" dirty="0"/>
              <a:t> agent may include a placeholder for this capability, demonstrating where LLMs would be integrated to extract subject/context from email bodies (though not fully implemented in Phase 1 prototype). </a:t>
            </a:r>
          </a:p>
          <a:p>
            <a:pPr algn="just"/>
            <a:endParaRPr lang="en-IN" sz="3600" dirty="0"/>
          </a:p>
          <a:p>
            <a:pPr algn="just"/>
            <a:r>
              <a:rPr lang="en-IN" sz="3600" dirty="0"/>
              <a:t>Implementation Note: For the prototype, you might just have a function that simulates calling an LLM and returns a hardcoded or simple summary.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27A4CD-7324-EA62-0B70-EA225CC38046}"/>
            </a:ext>
          </a:extLst>
        </p:cNvPr>
        <p:cNvGrpSpPr/>
        <p:nvPr/>
      </p:nvGrpSpPr>
      <p:grpSpPr>
        <a:xfrm>
          <a:off x="0" y="0"/>
          <a:ext cx="0" cy="0"/>
          <a:chOff x="0" y="0"/>
          <a:chExt cx="0" cy="0"/>
        </a:xfrm>
      </p:grpSpPr>
      <p:sp>
        <p:nvSpPr>
          <p:cNvPr id="13" name="Freeform 13">
            <a:extLst>
              <a:ext uri="{FF2B5EF4-FFF2-40B4-BE49-F238E27FC236}">
                <a16:creationId xmlns:a16="http://schemas.microsoft.com/office/drawing/2014/main" id="{44F76890-92B4-D165-053B-75119DD30155}"/>
              </a:ext>
            </a:extLst>
          </p:cNvPr>
          <p:cNvSpPr/>
          <p:nvPr/>
        </p:nvSpPr>
        <p:spPr>
          <a:xfrm>
            <a:off x="28731" y="6567960"/>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Freeform 15">
            <a:extLst>
              <a:ext uri="{FF2B5EF4-FFF2-40B4-BE49-F238E27FC236}">
                <a16:creationId xmlns:a16="http://schemas.microsoft.com/office/drawing/2014/main" id="{34A26E91-244D-8EB3-ECC1-E3BC8F71E420}"/>
              </a:ext>
            </a:extLst>
          </p:cNvPr>
          <p:cNvSpPr/>
          <p:nvPr/>
        </p:nvSpPr>
        <p:spPr>
          <a:xfrm>
            <a:off x="13675426" y="7725054"/>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4"/>
            <a:stretch>
              <a:fillRect/>
            </a:stretch>
          </a:blipFill>
          <a:ln cap="sq">
            <a:noFill/>
            <a:prstDash val="solid"/>
            <a:miter/>
          </a:ln>
        </p:spPr>
        <p:txBody>
          <a:bodyPr/>
          <a:lstStyle/>
          <a:p>
            <a:endParaRPr lang="en-US"/>
          </a:p>
        </p:txBody>
      </p:sp>
      <p:sp>
        <p:nvSpPr>
          <p:cNvPr id="16" name="TextBox 16">
            <a:extLst>
              <a:ext uri="{FF2B5EF4-FFF2-40B4-BE49-F238E27FC236}">
                <a16:creationId xmlns:a16="http://schemas.microsoft.com/office/drawing/2014/main" id="{E65FE468-9981-2609-0CC9-24210242FDCD}"/>
              </a:ext>
            </a:extLst>
          </p:cNvPr>
          <p:cNvSpPr txBox="1"/>
          <p:nvPr/>
        </p:nvSpPr>
        <p:spPr>
          <a:xfrm>
            <a:off x="396239" y="419100"/>
            <a:ext cx="14767561"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System Architecture, Functionalities and Design Diagram</a:t>
            </a:r>
          </a:p>
        </p:txBody>
      </p:sp>
      <p:sp>
        <p:nvSpPr>
          <p:cNvPr id="4" name="TextBox 3">
            <a:extLst>
              <a:ext uri="{FF2B5EF4-FFF2-40B4-BE49-F238E27FC236}">
                <a16:creationId xmlns:a16="http://schemas.microsoft.com/office/drawing/2014/main" id="{B1C872CA-A0BF-2246-6BDC-E1CB1A6E1151}"/>
              </a:ext>
            </a:extLst>
          </p:cNvPr>
          <p:cNvSpPr txBox="1"/>
          <p:nvPr/>
        </p:nvSpPr>
        <p:spPr>
          <a:xfrm>
            <a:off x="1143000" y="1638300"/>
            <a:ext cx="15698448" cy="6555641"/>
          </a:xfrm>
          <a:prstGeom prst="rect">
            <a:avLst/>
          </a:prstGeom>
          <a:noFill/>
        </p:spPr>
        <p:txBody>
          <a:bodyPr wrap="square">
            <a:spAutoFit/>
          </a:bodyPr>
          <a:lstStyle/>
          <a:p>
            <a:pPr algn="just"/>
            <a:r>
              <a:rPr lang="en-IN" sz="2800" dirty="0"/>
              <a:t>Flow of Data and Processing Steps (Phase 1):</a:t>
            </a:r>
          </a:p>
          <a:p>
            <a:pPr algn="just"/>
            <a:endParaRPr lang="en-IN" sz="2800" dirty="0"/>
          </a:p>
          <a:p>
            <a:pPr algn="just"/>
            <a:r>
              <a:rPr lang="en-IN" sz="2800" dirty="0"/>
              <a:t>Document Upload/Event: A user uploads a file via the Web UI (e.g., a PDF, Word document, or image). This simulates File-share events, email hooks, or upload API calls.</a:t>
            </a:r>
          </a:p>
          <a:p>
            <a:pPr algn="just"/>
            <a:endParaRPr lang="en-IN" sz="2800" dirty="0"/>
          </a:p>
          <a:p>
            <a:pPr algn="just"/>
            <a:r>
              <a:rPr lang="en-IN" sz="2800" dirty="0" err="1"/>
              <a:t>Ingestor</a:t>
            </a:r>
            <a:r>
              <a:rPr lang="en-IN" sz="2800" dirty="0"/>
              <a:t> Agent Activation: The </a:t>
            </a:r>
            <a:r>
              <a:rPr lang="en-IN" sz="2800" dirty="0" err="1"/>
              <a:t>Ingestor</a:t>
            </a:r>
            <a:r>
              <a:rPr lang="en-IN" sz="2800" dirty="0"/>
              <a:t> agent receives the raw document payload and associated metadata.</a:t>
            </a:r>
          </a:p>
          <a:p>
            <a:pPr algn="just"/>
            <a:endParaRPr lang="en-IN" sz="2800" dirty="0"/>
          </a:p>
          <a:p>
            <a:pPr algn="just"/>
            <a:r>
              <a:rPr lang="en-IN" sz="2800" dirty="0"/>
              <a:t>Priority Decision (Simulated): The </a:t>
            </a:r>
            <a:r>
              <a:rPr lang="en-IN" sz="2800" dirty="0" err="1"/>
              <a:t>Ingestor</a:t>
            </a:r>
            <a:r>
              <a:rPr lang="en-IN" sz="2800" dirty="0"/>
              <a:t> applies a simulated priority decision based on sender, file size, or folder (e.g., if filename contains "URGENT," assign high priority).</a:t>
            </a:r>
          </a:p>
          <a:p>
            <a:pPr algn="just"/>
            <a:endParaRPr lang="en-IN" sz="2800" dirty="0"/>
          </a:p>
          <a:p>
            <a:pPr algn="just"/>
            <a:r>
              <a:rPr lang="en-IN" sz="2800" dirty="0" err="1"/>
              <a:t>doc.received</a:t>
            </a:r>
            <a:r>
              <a:rPr lang="en-IN" sz="2800" dirty="0"/>
              <a:t> Event Emission: The </a:t>
            </a:r>
            <a:r>
              <a:rPr lang="en-IN" sz="2800" dirty="0" err="1"/>
              <a:t>Ingestor</a:t>
            </a:r>
            <a:r>
              <a:rPr lang="en-IN" sz="2800" dirty="0"/>
              <a:t> agent creates and emits a </a:t>
            </a:r>
            <a:r>
              <a:rPr lang="en-IN" sz="2800" dirty="0" err="1"/>
              <a:t>doc.received</a:t>
            </a:r>
            <a:r>
              <a:rPr lang="en-IN" sz="2800" dirty="0"/>
              <a:t> event to the Message Bus. This event includes the document data (e.g., Base64 encoded binary) and extracted metadata.</a:t>
            </a:r>
          </a:p>
          <a:p>
            <a:pPr algn="just"/>
            <a:endParaRPr lang="en-IN" sz="2800" dirty="0"/>
          </a:p>
          <a:p>
            <a:pPr algn="just"/>
            <a:r>
              <a:rPr lang="en-IN" sz="2800" dirty="0"/>
              <a:t>Status Update: The Web UI updates the status of the document to "</a:t>
            </a:r>
            <a:r>
              <a:rPr lang="en-IN" sz="2800" dirty="0" err="1"/>
              <a:t>Ingested".Components</a:t>
            </a:r>
            <a:r>
              <a:rPr lang="en-IN" sz="2800" dirty="0"/>
              <a:t> Involved and Their Interactions (Phase 1)</a:t>
            </a:r>
          </a:p>
        </p:txBody>
      </p:sp>
    </p:spTree>
    <p:extLst>
      <p:ext uri="{BB962C8B-B14F-4D97-AF65-F5344CB8AC3E}">
        <p14:creationId xmlns:p14="http://schemas.microsoft.com/office/powerpoint/2010/main" val="551412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1BF63D-3A9C-ACF9-FB04-AE0B4EF5A34A}"/>
            </a:ext>
          </a:extLst>
        </p:cNvPr>
        <p:cNvGrpSpPr/>
        <p:nvPr/>
      </p:nvGrpSpPr>
      <p:grpSpPr>
        <a:xfrm>
          <a:off x="0" y="0"/>
          <a:ext cx="0" cy="0"/>
          <a:chOff x="0" y="0"/>
          <a:chExt cx="0" cy="0"/>
        </a:xfrm>
      </p:grpSpPr>
      <p:sp>
        <p:nvSpPr>
          <p:cNvPr id="13" name="Freeform 13">
            <a:extLst>
              <a:ext uri="{FF2B5EF4-FFF2-40B4-BE49-F238E27FC236}">
                <a16:creationId xmlns:a16="http://schemas.microsoft.com/office/drawing/2014/main" id="{4B8D4082-13FC-424C-01B8-D3B1028DC86D}"/>
              </a:ext>
            </a:extLst>
          </p:cNvPr>
          <p:cNvSpPr/>
          <p:nvPr/>
        </p:nvSpPr>
        <p:spPr>
          <a:xfrm>
            <a:off x="0" y="6567960"/>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Freeform 15">
            <a:extLst>
              <a:ext uri="{FF2B5EF4-FFF2-40B4-BE49-F238E27FC236}">
                <a16:creationId xmlns:a16="http://schemas.microsoft.com/office/drawing/2014/main" id="{31CE4620-04EC-837B-191C-10A13F1A7D7B}"/>
              </a:ext>
            </a:extLst>
          </p:cNvPr>
          <p:cNvSpPr/>
          <p:nvPr/>
        </p:nvSpPr>
        <p:spPr>
          <a:xfrm>
            <a:off x="13675426" y="7725054"/>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4"/>
            <a:stretch>
              <a:fillRect/>
            </a:stretch>
          </a:blipFill>
          <a:ln cap="sq">
            <a:noFill/>
            <a:prstDash val="solid"/>
            <a:miter/>
          </a:ln>
        </p:spPr>
        <p:txBody>
          <a:bodyPr/>
          <a:lstStyle/>
          <a:p>
            <a:endParaRPr lang="en-US"/>
          </a:p>
        </p:txBody>
      </p:sp>
      <p:sp>
        <p:nvSpPr>
          <p:cNvPr id="16" name="TextBox 16">
            <a:extLst>
              <a:ext uri="{FF2B5EF4-FFF2-40B4-BE49-F238E27FC236}">
                <a16:creationId xmlns:a16="http://schemas.microsoft.com/office/drawing/2014/main" id="{1C5603C3-1A41-267E-4AE0-866C21AB01D8}"/>
              </a:ext>
            </a:extLst>
          </p:cNvPr>
          <p:cNvSpPr txBox="1"/>
          <p:nvPr/>
        </p:nvSpPr>
        <p:spPr>
          <a:xfrm>
            <a:off x="1143000" y="460951"/>
            <a:ext cx="14767561"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System Architecture, Functionalities and Design Diagram</a:t>
            </a:r>
          </a:p>
        </p:txBody>
      </p:sp>
      <p:pic>
        <p:nvPicPr>
          <p:cNvPr id="1026" name="Picture 2" descr="Generated image">
            <a:extLst>
              <a:ext uri="{FF2B5EF4-FFF2-40B4-BE49-F238E27FC236}">
                <a16:creationId xmlns:a16="http://schemas.microsoft.com/office/drawing/2014/main" id="{98BE2B35-2465-0798-017B-32B2C8DA7C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48400"/>
          <a:stretch>
            <a:fillRect/>
          </a:stretch>
        </p:blipFill>
        <p:spPr bwMode="auto">
          <a:xfrm>
            <a:off x="3810000" y="2325668"/>
            <a:ext cx="10921935" cy="5635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47451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DE3EA-D944-C73C-ACD1-244958CCD1F7}"/>
            </a:ext>
          </a:extLst>
        </p:cNvPr>
        <p:cNvGrpSpPr/>
        <p:nvPr/>
      </p:nvGrpSpPr>
      <p:grpSpPr>
        <a:xfrm>
          <a:off x="0" y="0"/>
          <a:ext cx="0" cy="0"/>
          <a:chOff x="0" y="0"/>
          <a:chExt cx="0" cy="0"/>
        </a:xfrm>
      </p:grpSpPr>
      <p:sp>
        <p:nvSpPr>
          <p:cNvPr id="13" name="Freeform 13">
            <a:extLst>
              <a:ext uri="{FF2B5EF4-FFF2-40B4-BE49-F238E27FC236}">
                <a16:creationId xmlns:a16="http://schemas.microsoft.com/office/drawing/2014/main" id="{370EEC71-0630-D644-282C-42B50612D814}"/>
              </a:ext>
            </a:extLst>
          </p:cNvPr>
          <p:cNvSpPr/>
          <p:nvPr/>
        </p:nvSpPr>
        <p:spPr>
          <a:xfrm>
            <a:off x="0" y="6567960"/>
            <a:ext cx="3486600" cy="3719040"/>
          </a:xfrm>
          <a:custGeom>
            <a:avLst/>
            <a:gdLst/>
            <a:ahLst/>
            <a:cxnLst/>
            <a:rect l="l" t="t" r="r" b="b"/>
            <a:pathLst>
              <a:path w="3486600" h="3719040">
                <a:moveTo>
                  <a:pt x="0" y="0"/>
                </a:moveTo>
                <a:lnTo>
                  <a:pt x="3486600" y="0"/>
                </a:lnTo>
                <a:lnTo>
                  <a:pt x="3486600" y="3719040"/>
                </a:lnTo>
                <a:lnTo>
                  <a:pt x="0" y="37190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Freeform 15">
            <a:extLst>
              <a:ext uri="{FF2B5EF4-FFF2-40B4-BE49-F238E27FC236}">
                <a16:creationId xmlns:a16="http://schemas.microsoft.com/office/drawing/2014/main" id="{3D38A4E8-2417-816B-038E-BF10D6D0C9F1}"/>
              </a:ext>
            </a:extLst>
          </p:cNvPr>
          <p:cNvSpPr/>
          <p:nvPr/>
        </p:nvSpPr>
        <p:spPr>
          <a:xfrm>
            <a:off x="13675426" y="7725054"/>
            <a:ext cx="9225147" cy="8229600"/>
          </a:xfrm>
          <a:custGeom>
            <a:avLst/>
            <a:gdLst/>
            <a:ahLst/>
            <a:cxnLst/>
            <a:rect l="l" t="t" r="r" b="b"/>
            <a:pathLst>
              <a:path w="9225147" h="8229600">
                <a:moveTo>
                  <a:pt x="0" y="0"/>
                </a:moveTo>
                <a:lnTo>
                  <a:pt x="9225148" y="0"/>
                </a:lnTo>
                <a:lnTo>
                  <a:pt x="9225148" y="8229600"/>
                </a:lnTo>
                <a:lnTo>
                  <a:pt x="0" y="8229600"/>
                </a:lnTo>
                <a:lnTo>
                  <a:pt x="0" y="0"/>
                </a:lnTo>
                <a:close/>
              </a:path>
            </a:pathLst>
          </a:custGeom>
          <a:blipFill>
            <a:blip r:embed="rId4"/>
            <a:stretch>
              <a:fillRect/>
            </a:stretch>
          </a:blipFill>
          <a:ln cap="sq">
            <a:noFill/>
            <a:prstDash val="solid"/>
            <a:miter/>
          </a:ln>
        </p:spPr>
        <p:txBody>
          <a:bodyPr/>
          <a:lstStyle/>
          <a:p>
            <a:endParaRPr lang="en-US"/>
          </a:p>
        </p:txBody>
      </p:sp>
      <p:sp>
        <p:nvSpPr>
          <p:cNvPr id="16" name="TextBox 16">
            <a:extLst>
              <a:ext uri="{FF2B5EF4-FFF2-40B4-BE49-F238E27FC236}">
                <a16:creationId xmlns:a16="http://schemas.microsoft.com/office/drawing/2014/main" id="{22E0F67A-B27E-7DA3-07B8-5C7C3AB8A28D}"/>
              </a:ext>
            </a:extLst>
          </p:cNvPr>
          <p:cNvSpPr txBox="1"/>
          <p:nvPr/>
        </p:nvSpPr>
        <p:spPr>
          <a:xfrm>
            <a:off x="1143000" y="460951"/>
            <a:ext cx="14767561" cy="709361"/>
          </a:xfrm>
          <a:prstGeom prst="rect">
            <a:avLst/>
          </a:prstGeom>
        </p:spPr>
        <p:txBody>
          <a:bodyPr wrap="square" lIns="0" tIns="0" rIns="0" bIns="0" rtlCol="0" anchor="t">
            <a:spAutoFit/>
          </a:bodyPr>
          <a:lstStyle/>
          <a:p>
            <a:pPr algn="l">
              <a:lnSpc>
                <a:spcPts val="6126"/>
              </a:lnSpc>
            </a:pPr>
            <a:r>
              <a:rPr lang="en-US" sz="4000" b="1" dirty="0">
                <a:solidFill>
                  <a:srgbClr val="5271FF"/>
                </a:solidFill>
                <a:latin typeface="Raleway Ultra-Bold"/>
                <a:ea typeface="Raleway Ultra-Bold"/>
                <a:cs typeface="Raleway Ultra-Bold"/>
                <a:sym typeface="Raleway Ultra-Bold"/>
              </a:rPr>
              <a:t>System Architecture, Functionalities and Design Diagram</a:t>
            </a:r>
          </a:p>
        </p:txBody>
      </p:sp>
      <p:sp>
        <p:nvSpPr>
          <p:cNvPr id="4" name="TextBox 3">
            <a:extLst>
              <a:ext uri="{FF2B5EF4-FFF2-40B4-BE49-F238E27FC236}">
                <a16:creationId xmlns:a16="http://schemas.microsoft.com/office/drawing/2014/main" id="{94DB8975-4977-967B-689E-D07A30B3BF5B}"/>
              </a:ext>
            </a:extLst>
          </p:cNvPr>
          <p:cNvSpPr txBox="1"/>
          <p:nvPr/>
        </p:nvSpPr>
        <p:spPr>
          <a:xfrm>
            <a:off x="1524000" y="1470213"/>
            <a:ext cx="15698448" cy="6001643"/>
          </a:xfrm>
          <a:prstGeom prst="rect">
            <a:avLst/>
          </a:prstGeom>
          <a:noFill/>
        </p:spPr>
        <p:txBody>
          <a:bodyPr wrap="square">
            <a:spAutoFit/>
          </a:bodyPr>
          <a:lstStyle/>
          <a:p>
            <a:pPr lvl="0" eaLnBrk="0" fontAlgn="base" hangingPunct="0">
              <a:spcBef>
                <a:spcPct val="0"/>
              </a:spcBef>
              <a:spcAft>
                <a:spcPct val="0"/>
              </a:spcAft>
            </a:pPr>
            <a:r>
              <a:rPr lang="en-US" altLang="en-US" sz="3200" b="1" dirty="0"/>
              <a:t>Components Involved and Their Interactions (Phase 1)</a:t>
            </a:r>
          </a:p>
          <a:p>
            <a:pPr lvl="0" eaLnBrk="0" fontAlgn="base" hangingPunct="0">
              <a:spcBef>
                <a:spcPct val="0"/>
              </a:spcBef>
              <a:spcAft>
                <a:spcPct val="0"/>
              </a:spcAft>
            </a:pPr>
            <a:endParaRPr lang="en-US" altLang="en-US" sz="3200" dirty="0"/>
          </a:p>
          <a:p>
            <a:pPr lvl="0" eaLnBrk="0" fontAlgn="base" hangingPunct="0">
              <a:spcBef>
                <a:spcPct val="0"/>
              </a:spcBef>
              <a:spcAft>
                <a:spcPct val="0"/>
              </a:spcAft>
              <a:buFontTx/>
              <a:buChar char="•"/>
            </a:pPr>
            <a:r>
              <a:rPr lang="en-US" altLang="en-US" sz="3200" b="1" dirty="0"/>
              <a:t>Web UI</a:t>
            </a:r>
            <a:r>
              <a:rPr lang="en-US" altLang="en-US" sz="3200" dirty="0"/>
              <a:t>: Provides the "Upload/Ingestion Panel" for user interaction with the system.</a:t>
            </a:r>
          </a:p>
          <a:p>
            <a:pPr lvl="0" eaLnBrk="0" fontAlgn="base" hangingPunct="0">
              <a:spcBef>
                <a:spcPct val="0"/>
              </a:spcBef>
              <a:spcAft>
                <a:spcPct val="0"/>
              </a:spcAft>
            </a:pPr>
            <a:r>
              <a:rPr lang="en-US" altLang="en-US" sz="3200" dirty="0"/>
              <a:t> It sends the document to the </a:t>
            </a:r>
            <a:r>
              <a:rPr lang="en-US" altLang="en-US" sz="3200" dirty="0" err="1"/>
              <a:t>ingestor's</a:t>
            </a:r>
            <a:r>
              <a:rPr lang="en-US" altLang="en-US" sz="3200" dirty="0"/>
              <a:t> upload endpoint.</a:t>
            </a:r>
          </a:p>
          <a:p>
            <a:pPr lvl="0" eaLnBrk="0" fontAlgn="base" hangingPunct="0">
              <a:spcBef>
                <a:spcPct val="0"/>
              </a:spcBef>
              <a:spcAft>
                <a:spcPct val="0"/>
              </a:spcAft>
            </a:pPr>
            <a:endParaRPr lang="en-US" altLang="en-US" sz="3200" dirty="0"/>
          </a:p>
          <a:p>
            <a:pPr lvl="0" eaLnBrk="0" fontAlgn="base" hangingPunct="0">
              <a:spcBef>
                <a:spcPct val="0"/>
              </a:spcBef>
              <a:spcAft>
                <a:spcPct val="0"/>
              </a:spcAft>
              <a:buFontTx/>
              <a:buChar char="•"/>
            </a:pPr>
            <a:r>
              <a:rPr lang="en-US" altLang="en-US" sz="3200" b="1" dirty="0" err="1"/>
              <a:t>Ingestor</a:t>
            </a:r>
            <a:r>
              <a:rPr lang="en-US" altLang="en-US" sz="3200" b="1" dirty="0"/>
              <a:t> Agent</a:t>
            </a:r>
            <a:r>
              <a:rPr lang="en-US" altLang="en-US" sz="3200" dirty="0"/>
              <a:t>: The core component of Phase 1. It receives documents, extracts initial metadata, </a:t>
            </a:r>
          </a:p>
          <a:p>
            <a:pPr lvl="0" eaLnBrk="0" fontAlgn="base" hangingPunct="0">
              <a:spcBef>
                <a:spcPct val="0"/>
              </a:spcBef>
              <a:spcAft>
                <a:spcPct val="0"/>
              </a:spcAft>
            </a:pPr>
            <a:r>
              <a:rPr lang="en-US" altLang="en-US" sz="3200" dirty="0"/>
              <a:t>applies priority, and publishes the </a:t>
            </a:r>
            <a:r>
              <a:rPr lang="en-US" altLang="en-US" sz="3200" dirty="0" err="1"/>
              <a:t>doc.received</a:t>
            </a:r>
            <a:r>
              <a:rPr lang="en-US" altLang="en-US" sz="3200" dirty="0"/>
              <a:t> event to Message Bus.</a:t>
            </a:r>
          </a:p>
          <a:p>
            <a:pPr lvl="0" eaLnBrk="0" fontAlgn="base" hangingPunct="0">
              <a:spcBef>
                <a:spcPct val="0"/>
              </a:spcBef>
              <a:spcAft>
                <a:spcPct val="0"/>
              </a:spcAft>
            </a:pPr>
            <a:endParaRPr lang="en-US" altLang="en-US" sz="3200" dirty="0"/>
          </a:p>
          <a:p>
            <a:pPr lvl="0" eaLnBrk="0" fontAlgn="base" hangingPunct="0">
              <a:spcBef>
                <a:spcPct val="0"/>
              </a:spcBef>
              <a:spcAft>
                <a:spcPct val="0"/>
              </a:spcAft>
              <a:buFontTx/>
              <a:buChar char="•"/>
            </a:pPr>
            <a:r>
              <a:rPr lang="en-US" altLang="en-US" sz="3200" b="1" dirty="0"/>
              <a:t>Message Bus</a:t>
            </a:r>
            <a:r>
              <a:rPr lang="en-US" altLang="en-US" sz="3200" dirty="0"/>
              <a:t>: The central communication hub. It receives the </a:t>
            </a:r>
            <a:r>
              <a:rPr lang="en-US" altLang="en-US" sz="3200" dirty="0" err="1"/>
              <a:t>doc.received</a:t>
            </a:r>
            <a:r>
              <a:rPr lang="en-US" altLang="en-US" sz="3200" dirty="0"/>
              <a:t> event from the</a:t>
            </a:r>
          </a:p>
          <a:p>
            <a:pPr lvl="0" eaLnBrk="0" fontAlgn="base" hangingPunct="0">
              <a:spcBef>
                <a:spcPct val="0"/>
              </a:spcBef>
              <a:spcAft>
                <a:spcPct val="0"/>
              </a:spcAft>
            </a:pPr>
            <a:r>
              <a:rPr lang="en-US" altLang="en-US" sz="3200" dirty="0"/>
              <a:t> </a:t>
            </a:r>
            <a:r>
              <a:rPr lang="en-US" altLang="en-US" sz="3200" dirty="0" err="1"/>
              <a:t>ingestor</a:t>
            </a:r>
            <a:r>
              <a:rPr lang="en-US" altLang="en-US" sz="3200" dirty="0"/>
              <a:t> agent and makes it available for other (future) agents to consume. </a:t>
            </a:r>
          </a:p>
          <a:p>
            <a:pPr lvl="0" eaLnBrk="0" fontAlgn="base" hangingPunct="0">
              <a:spcBef>
                <a:spcPct val="0"/>
              </a:spcBef>
              <a:spcAft>
                <a:spcPct val="0"/>
              </a:spcAft>
            </a:pPr>
            <a:r>
              <a:rPr lang="en-US" altLang="en-US" sz="3200" dirty="0"/>
              <a:t>For Phase 1, it primarily shows the </a:t>
            </a:r>
            <a:r>
              <a:rPr lang="en-US" altLang="en-US" sz="3200" dirty="0" err="1"/>
              <a:t>ingestor</a:t>
            </a:r>
            <a:r>
              <a:rPr lang="en-US" altLang="en-US" sz="3200" dirty="0"/>
              <a:t> output.</a:t>
            </a:r>
          </a:p>
        </p:txBody>
      </p:sp>
    </p:spTree>
    <p:extLst>
      <p:ext uri="{BB962C8B-B14F-4D97-AF65-F5344CB8AC3E}">
        <p14:creationId xmlns:p14="http://schemas.microsoft.com/office/powerpoint/2010/main" val="4484540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TotalTime>
  <Words>1309</Words>
  <Application>Microsoft Office PowerPoint</Application>
  <PresentationFormat>Custom</PresentationFormat>
  <Paragraphs>107</Paragraphs>
  <Slides>18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Wingdings</vt:lpstr>
      <vt:lpstr>Raleway Ultra-Bold</vt:lpstr>
      <vt:lpstr>Arial</vt:lpstr>
      <vt:lpstr>Poppins</vt:lpstr>
      <vt:lpstr>Calibri</vt:lpstr>
      <vt:lpstr>Office Theme</vt:lpstr>
      <vt:lpstr>PowerPoint Presentation</vt:lpstr>
      <vt:lpstr>PowerPoint Presentation</vt:lpstr>
      <vt:lpstr>Impact/Potential Value of the Application </vt:lpstr>
      <vt:lpstr>The Solution Proposed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Purple Modern  Artificial Intelligence Business Presentation</dc:title>
  <dc:creator>Shyamala lakshmi Ilangovan</dc:creator>
  <cp:lastModifiedBy>Prasanna Reddy</cp:lastModifiedBy>
  <cp:revision>4</cp:revision>
  <dcterms:created xsi:type="dcterms:W3CDTF">2006-08-16T00:00:00Z</dcterms:created>
  <dcterms:modified xsi:type="dcterms:W3CDTF">2025-06-08T17:02:13Z</dcterms:modified>
  <dc:identifier>DAGo8dDZZLk</dc:identifier>
</cp:coreProperties>
</file>

<file path=docProps/thumbnail.jpeg>
</file>